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71" r:id="rId3"/>
    <p:sldId id="602" r:id="rId4"/>
    <p:sldId id="640" r:id="rId5"/>
    <p:sldId id="603" r:id="rId6"/>
    <p:sldId id="694" r:id="rId7"/>
    <p:sldId id="674" r:id="rId8"/>
    <p:sldId id="645" r:id="rId9"/>
    <p:sldId id="716" r:id="rId10"/>
    <p:sldId id="639" r:id="rId11"/>
    <p:sldId id="670" r:id="rId12"/>
    <p:sldId id="604" r:id="rId13"/>
    <p:sldId id="644" r:id="rId14"/>
    <p:sldId id="667" r:id="rId16"/>
    <p:sldId id="715" r:id="rId17"/>
    <p:sldId id="666" r:id="rId18"/>
    <p:sldId id="612" r:id="rId19"/>
    <p:sldId id="671" r:id="rId20"/>
    <p:sldId id="673" r:id="rId21"/>
    <p:sldId id="613" r:id="rId22"/>
    <p:sldId id="614" r:id="rId23"/>
    <p:sldId id="628" r:id="rId24"/>
    <p:sldId id="629" r:id="rId25"/>
    <p:sldId id="630" r:id="rId26"/>
    <p:sldId id="641" r:id="rId27"/>
    <p:sldId id="642" r:id="rId28"/>
    <p:sldId id="638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70C0"/>
    <a:srgbClr val="E2EDFA"/>
    <a:srgbClr val="BFBAB5"/>
    <a:srgbClr val="9EF0C5"/>
    <a:srgbClr val="EEECE1"/>
    <a:srgbClr val="FFFF00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732" y="384"/>
      </p:cViewPr>
      <p:guideLst>
        <p:guide orient="horz" pos="218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 cmpd="sng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286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9"/>
          <p:cNvGrpSpPr/>
          <p:nvPr/>
        </p:nvGrpSpPr>
        <p:grpSpPr>
          <a:xfrm rot="10800000" flipH="1">
            <a:off x="6086475" y="3994150"/>
            <a:ext cx="3057525" cy="2863850"/>
            <a:chOff x="7704842" y="3174"/>
            <a:chExt cx="4483984" cy="4374822"/>
          </a:xfrm>
        </p:grpSpPr>
        <p:sp>
          <p:nvSpPr>
            <p:cNvPr id="1048651" name="任意多边形 1048650"/>
            <p:cNvSpPr/>
            <p:nvPr/>
          </p:nvSpPr>
          <p:spPr bwMode="auto">
            <a:xfrm>
              <a:off x="7704842" y="3174"/>
              <a:ext cx="4483982" cy="4374822"/>
            </a:xfrm>
            <a:custGeom>
              <a:avLst/>
              <a:gdLst/>
              <a:ahLst/>
              <a:cxnLst/>
              <a:rect l="0" t="0" r="r" b="b"/>
              <a:pathLst>
                <a:path w="2670" h="2605">
                  <a:moveTo>
                    <a:pt x="0" y="0"/>
                  </a:moveTo>
                  <a:lnTo>
                    <a:pt x="2670" y="2605"/>
                  </a:lnTo>
                  <a:lnTo>
                    <a:pt x="2670" y="1945"/>
                  </a:lnTo>
                  <a:lnTo>
                    <a:pt x="676" y="0"/>
                  </a:lnTo>
                  <a:lnTo>
                    <a:pt x="0" y="0"/>
                  </a:lnTo>
                </a:path>
              </a:pathLst>
            </a:custGeom>
            <a:solidFill>
              <a:srgbClr val="0081FF">
                <a:alpha val="87842"/>
              </a:srgbClr>
            </a:solidFill>
            <a:ln>
              <a:noFill/>
            </a:ln>
          </p:spPr>
        </p:sp>
        <p:sp>
          <p:nvSpPr>
            <p:cNvPr id="1048652" name="任意多边形 1048651"/>
            <p:cNvSpPr/>
            <p:nvPr/>
          </p:nvSpPr>
          <p:spPr bwMode="auto">
            <a:xfrm>
              <a:off x="8488363" y="3175"/>
              <a:ext cx="3700463" cy="3600450"/>
            </a:xfrm>
            <a:custGeom>
              <a:avLst/>
              <a:gdLst/>
              <a:ahLst/>
              <a:cxnLst/>
              <a:rect l="0" t="0" r="r" b="b"/>
              <a:pathLst>
                <a:path w="2331" h="2268">
                  <a:moveTo>
                    <a:pt x="0" y="0"/>
                  </a:moveTo>
                  <a:lnTo>
                    <a:pt x="2331" y="2268"/>
                  </a:lnTo>
                  <a:lnTo>
                    <a:pt x="2331" y="0"/>
                  </a:lnTo>
                  <a:lnTo>
                    <a:pt x="0" y="0"/>
                  </a:lnTo>
                </a:path>
              </a:pathLst>
            </a:custGeom>
            <a:solidFill>
              <a:srgbClr val="383C3C">
                <a:alpha val="100000"/>
              </a:srgbClr>
            </a:solidFill>
            <a:ln>
              <a:noFill/>
            </a:ln>
          </p:spPr>
        </p:sp>
        <p:sp>
          <p:nvSpPr>
            <p:cNvPr id="1048653" name="任意多边形 1048652"/>
            <p:cNvSpPr/>
            <p:nvPr/>
          </p:nvSpPr>
          <p:spPr bwMode="auto">
            <a:xfrm>
              <a:off x="11115675" y="3175"/>
              <a:ext cx="1073150" cy="3535363"/>
            </a:xfrm>
            <a:custGeom>
              <a:avLst/>
              <a:gdLst/>
              <a:ahLst/>
              <a:cxnLst/>
              <a:rect l="0" t="0" r="r" b="b"/>
              <a:pathLst>
                <a:path w="676" h="2227">
                  <a:moveTo>
                    <a:pt x="0" y="0"/>
                  </a:moveTo>
                  <a:lnTo>
                    <a:pt x="676" y="2227"/>
                  </a:lnTo>
                  <a:lnTo>
                    <a:pt x="676" y="0"/>
                  </a:lnTo>
                  <a:lnTo>
                    <a:pt x="0" y="0"/>
                  </a:lnTo>
                </a:path>
              </a:pathLst>
            </a:custGeom>
            <a:solidFill>
              <a:srgbClr val="4B5050">
                <a:alpha val="100000"/>
              </a:srgbClr>
            </a:solidFill>
            <a:ln>
              <a:noFill/>
            </a:ln>
          </p:spPr>
        </p:sp>
      </p:grpSp>
      <p:grpSp>
        <p:nvGrpSpPr>
          <p:cNvPr id="3" name="组合 100"/>
          <p:cNvGrpSpPr/>
          <p:nvPr/>
        </p:nvGrpSpPr>
        <p:grpSpPr>
          <a:xfrm flipH="1">
            <a:off x="0" y="0"/>
            <a:ext cx="2843213" cy="2663825"/>
            <a:chOff x="7704844" y="3174"/>
            <a:chExt cx="4483982" cy="4374822"/>
          </a:xfrm>
        </p:grpSpPr>
        <p:sp>
          <p:nvSpPr>
            <p:cNvPr id="1048654" name="任意多边形 1048653"/>
            <p:cNvSpPr/>
            <p:nvPr/>
          </p:nvSpPr>
          <p:spPr bwMode="auto">
            <a:xfrm>
              <a:off x="7704844" y="3174"/>
              <a:ext cx="4483982" cy="4374822"/>
            </a:xfrm>
            <a:custGeom>
              <a:avLst/>
              <a:gdLst/>
              <a:ahLst/>
              <a:cxnLst/>
              <a:rect l="0" t="0" r="r" b="b"/>
              <a:pathLst>
                <a:path w="2670" h="2605">
                  <a:moveTo>
                    <a:pt x="0" y="0"/>
                  </a:moveTo>
                  <a:lnTo>
                    <a:pt x="2670" y="2605"/>
                  </a:lnTo>
                  <a:lnTo>
                    <a:pt x="2670" y="1945"/>
                  </a:lnTo>
                  <a:lnTo>
                    <a:pt x="676" y="0"/>
                  </a:lnTo>
                  <a:lnTo>
                    <a:pt x="0" y="0"/>
                  </a:lnTo>
                </a:path>
              </a:pathLst>
            </a:custGeom>
            <a:solidFill>
              <a:srgbClr val="0081FF">
                <a:alpha val="87842"/>
              </a:srgbClr>
            </a:solidFill>
            <a:ln>
              <a:noFill/>
            </a:ln>
          </p:spPr>
        </p:sp>
        <p:sp>
          <p:nvSpPr>
            <p:cNvPr id="1048655" name="任意多边形 1048654"/>
            <p:cNvSpPr/>
            <p:nvPr/>
          </p:nvSpPr>
          <p:spPr bwMode="auto">
            <a:xfrm>
              <a:off x="8488363" y="3175"/>
              <a:ext cx="3700463" cy="3600450"/>
            </a:xfrm>
            <a:custGeom>
              <a:avLst/>
              <a:gdLst/>
              <a:ahLst/>
              <a:cxnLst/>
              <a:rect l="0" t="0" r="r" b="b"/>
              <a:pathLst>
                <a:path w="2331" h="2268">
                  <a:moveTo>
                    <a:pt x="0" y="0"/>
                  </a:moveTo>
                  <a:lnTo>
                    <a:pt x="2331" y="2268"/>
                  </a:lnTo>
                  <a:lnTo>
                    <a:pt x="2331" y="0"/>
                  </a:lnTo>
                  <a:lnTo>
                    <a:pt x="0" y="0"/>
                  </a:lnTo>
                </a:path>
              </a:pathLst>
            </a:custGeom>
            <a:solidFill>
              <a:srgbClr val="383C3C">
                <a:alpha val="100000"/>
              </a:srgbClr>
            </a:solidFill>
            <a:ln>
              <a:noFill/>
            </a:ln>
          </p:spPr>
        </p:sp>
        <p:sp>
          <p:nvSpPr>
            <p:cNvPr id="1048656" name="任意多边形 1048655"/>
            <p:cNvSpPr/>
            <p:nvPr/>
          </p:nvSpPr>
          <p:spPr bwMode="auto">
            <a:xfrm>
              <a:off x="11115675" y="3175"/>
              <a:ext cx="1073150" cy="3535363"/>
            </a:xfrm>
            <a:custGeom>
              <a:avLst/>
              <a:gdLst/>
              <a:ahLst/>
              <a:cxnLst/>
              <a:rect l="0" t="0" r="r" b="b"/>
              <a:pathLst>
                <a:path w="676" h="2227">
                  <a:moveTo>
                    <a:pt x="0" y="0"/>
                  </a:moveTo>
                  <a:lnTo>
                    <a:pt x="676" y="2227"/>
                  </a:lnTo>
                  <a:lnTo>
                    <a:pt x="676" y="0"/>
                  </a:lnTo>
                  <a:lnTo>
                    <a:pt x="0" y="0"/>
                  </a:lnTo>
                </a:path>
              </a:pathLst>
            </a:custGeom>
            <a:solidFill>
              <a:srgbClr val="4B5050">
                <a:alpha val="100000"/>
              </a:srgbClr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0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4287" y="-4762"/>
            <a:ext cx="9174162" cy="68707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alibri" panose="020F0502020204030204" pitchFamily="34" charset="0"/>
          <a:ea typeface="汉仪中黑简" pitchFamily="1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宋体" panose="0201060003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7" Type="http://schemas.openxmlformats.org/officeDocument/2006/relationships/slideLayout" Target="../slideLayouts/slideLayout12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3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hyperlink" Target="&#24211;&#23572;&#21202;&#32420;&#32500;&#20844;&#21496;&#29677;&#32452;&#38271;&#31649;&#29702;&#35268;&#23450;.docx" TargetMode="Externa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15900" y="-153987"/>
            <a:ext cx="9359900" cy="7011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6"/>
          <p:cNvSpPr/>
          <p:nvPr/>
        </p:nvSpPr>
        <p:spPr>
          <a:xfrm>
            <a:off x="395288" y="1557338"/>
            <a:ext cx="8208962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Text Box 4"/>
          <p:cNvSpPr txBox="1"/>
          <p:nvPr/>
        </p:nvSpPr>
        <p:spPr>
          <a:xfrm>
            <a:off x="323850" y="928688"/>
            <a:ext cx="8820150" cy="2656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ts val="1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新疆中泰纺织集团有限公司</a:t>
            </a:r>
            <a:endParaRPr lang="zh-CN" alt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ts val="1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校园招聘会</a:t>
            </a:r>
            <a:endParaRPr lang="zh-CN" altLang="zh-CN" sz="48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8" y="4581525"/>
            <a:ext cx="5141913" cy="1758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lnSpc>
                <a:spcPts val="6500"/>
              </a:lnSpc>
              <a:buClrTx/>
              <a:buSzTx/>
              <a:buFontTx/>
              <a:buNone/>
              <a:defRPr/>
            </a:pPr>
            <a:r>
              <a:rPr kumimoji="0" lang="zh-CN" altLang="en-US" sz="4400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成功职业生涯</a:t>
            </a:r>
            <a:endParaRPr kumimoji="0" lang="en-US" altLang="zh-CN" sz="4400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R="0" defTabSz="914400">
              <a:lnSpc>
                <a:spcPts val="6500"/>
              </a:lnSpc>
              <a:buClrTx/>
              <a:buSzTx/>
              <a:buFontTx/>
              <a:buNone/>
              <a:defRPr/>
            </a:pPr>
            <a:r>
              <a:rPr kumimoji="0" lang="en-US" altLang="zh-CN" sz="4400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	     </a:t>
            </a:r>
            <a:r>
              <a:rPr kumimoji="0" lang="zh-CN" altLang="en-US" sz="4400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源于中泰</a:t>
            </a:r>
            <a:endParaRPr kumimoji="0" lang="zh-CN" altLang="en-US" sz="4400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400" y="156210"/>
            <a:ext cx="3447415" cy="473075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美丽的工业园区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-1</a:t>
            </a:r>
            <a:endParaRPr kumimoji="0" lang="en-US" altLang="zh-CN" sz="24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IMG20180605164910(1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3365" y="967740"/>
            <a:ext cx="832612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705" y="170180"/>
            <a:ext cx="3447415" cy="473075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美丽的工业园区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-2</a:t>
            </a:r>
            <a:endParaRPr kumimoji="0" lang="en-US" altLang="zh-CN" sz="24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拍摄时间：2016年5月1日，地点：新疆富丽达园区，拍摄人：马菲菲 (2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9400" y="1009015"/>
            <a:ext cx="4991735" cy="3006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765" y="3717290"/>
            <a:ext cx="4914900" cy="2548255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8780" y="142875"/>
            <a:ext cx="273431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公司</a:t>
            </a:r>
            <a:r>
              <a:rPr kumimoji="0" 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办公楼</a:t>
            </a:r>
            <a:endParaRPr kumimoji="0" 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拍摄时间：2018年5月1日，地点：新疆富丽达办公楼，拍摄人：李明杰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820" y="979170"/>
            <a:ext cx="8722995" cy="509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拍摄时间：2016年5月1日，地点：新疆富丽达园区，拍摄人：马菲菲 (3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0190" y="1124585"/>
            <a:ext cx="3907155" cy="235331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705" y="170180"/>
            <a:ext cx="3447415" cy="473075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公司生产厂区</a:t>
            </a:r>
            <a:endParaRPr kumimoji="0" lang="zh-CN" altLang="en-US" sz="24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 descr="拍摄时间：2018年5月1日，地点：新疆富丽达纺丝间，拍摄人：李明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" y="3644900"/>
            <a:ext cx="3905885" cy="2475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585"/>
            <a:ext cx="3712210" cy="235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245" y="3644900"/>
            <a:ext cx="3823970" cy="249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7485" y="81915"/>
            <a:ext cx="4735830" cy="64325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干净整洁的生产车间</a:t>
            </a:r>
            <a:endParaRPr kumimoji="0" lang="zh-CN" altLang="en-US" sz="2400" kern="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7360" y="1054100"/>
            <a:ext cx="3914775" cy="2266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3800" y="1054100"/>
            <a:ext cx="3382010" cy="2265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" y="3789045"/>
            <a:ext cx="3915410" cy="2334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3315" y="3789045"/>
            <a:ext cx="3479165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拍摄时间：2018年5月1日，地点：新疆富丽达泰达园广场公园，拍摄人：李明杰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6235" y="993775"/>
            <a:ext cx="8432165" cy="531431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5410" y="212725"/>
            <a:ext cx="5577840" cy="51244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休息运动场</a:t>
            </a:r>
            <a:r>
              <a:rPr kumimoji="0" lang="en-US" altLang="zh-CN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-----</a:t>
            </a:r>
            <a:r>
              <a:rPr kumimoji="0" lang="zh-CN" altLang="en-US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泰达园</a:t>
            </a:r>
            <a:endParaRPr kumimoji="0" lang="zh-CN" altLang="en-US" sz="2400" kern="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66078" y="142240"/>
            <a:ext cx="30956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 </a:t>
            </a:r>
            <a:r>
              <a:rPr kumimoji="0" lang="en-US" altLang="zh-CN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28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67030" y="1076960"/>
            <a:ext cx="8410575" cy="5015865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6070" y="1071880"/>
            <a:ext cx="8152130" cy="5149215"/>
          </a:xfrm>
          <a:prstGeom prst="rect">
            <a:avLst/>
          </a:prstGeom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66078" y="142240"/>
            <a:ext cx="30956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 </a:t>
            </a:r>
            <a:r>
              <a:rPr kumimoji="0" lang="en-US" altLang="zh-CN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en-US" altLang="zh-CN" sz="28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66078" y="142240"/>
            <a:ext cx="30956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 </a:t>
            </a:r>
            <a:r>
              <a:rPr kumimoji="0" lang="en-US" altLang="zh-CN" sz="28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28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5145" y="1031240"/>
            <a:ext cx="7932420" cy="5281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400368" y="248920"/>
            <a:ext cx="320516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员工活动中心</a:t>
            </a:r>
            <a:r>
              <a:rPr kumimoji="0" lang="en-US" altLang="zh-CN" sz="2400" b="1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2400" b="1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员工生活4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28596" y="1064561"/>
            <a:ext cx="828680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6"/>
          <p:cNvSpPr>
            <a:spLocks noChangeArrowheads="1"/>
          </p:cNvSpPr>
          <p:nvPr/>
        </p:nvSpPr>
        <p:spPr bwMode="ltGray">
          <a:xfrm rot="5400000">
            <a:off x="-2422525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ltGray">
          <a:xfrm rot="5400000" flipH="1">
            <a:off x="-2016919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页脚占位符 3"/>
          <p:cNvSpPr txBox="1"/>
          <p:nvPr/>
        </p:nvSpPr>
        <p:spPr>
          <a:xfrm>
            <a:off x="5867400" y="6461125"/>
            <a:ext cx="2895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Company Logo</a:t>
            </a:r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3077" name="Text Box 3"/>
          <p:cNvSpPr txBox="1"/>
          <p:nvPr/>
        </p:nvSpPr>
        <p:spPr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ltGray">
          <a:xfrm rot="5400000">
            <a:off x="-2422525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ltGray">
          <a:xfrm rot="5400000" flipH="1">
            <a:off x="-2016919" y="198040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1" name="AutoShape 49"/>
          <p:cNvSpPr/>
          <p:nvPr/>
        </p:nvSpPr>
        <p:spPr>
          <a:xfrm>
            <a:off x="2362200" y="4563428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 eaLnBrk="0" hangingPunct="0"/>
            <a:r>
              <a:rPr lang="zh-CN" altLang="en-US" b="1" dirty="0">
                <a:solidFill>
                  <a:schemeClr val="tx2"/>
                </a:solidFill>
                <a:sym typeface="+mn-ea"/>
              </a:rPr>
              <a:t>图片展示</a:t>
            </a:r>
            <a:r>
              <a:rPr lang="en-US" altLang="zh-CN" b="1" dirty="0">
                <a:solidFill>
                  <a:schemeClr val="tx2"/>
                </a:solidFill>
                <a:sym typeface="+mn-ea"/>
              </a:rPr>
              <a:t>—</a:t>
            </a:r>
            <a:r>
              <a:rPr lang="zh-CN" altLang="en-US" b="1" dirty="0">
                <a:solidFill>
                  <a:schemeClr val="tx2"/>
                </a:solidFill>
                <a:sym typeface="+mn-ea"/>
              </a:rPr>
              <a:t>新疆中泰纺织集团有限公司部分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82" name="AutoShape 50"/>
          <p:cNvSpPr/>
          <p:nvPr/>
        </p:nvSpPr>
        <p:spPr>
          <a:xfrm>
            <a:off x="2453005" y="3621405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 eaLnBrk="0" hangingPunct="0"/>
            <a:r>
              <a:rPr lang="zh-CN" altLang="en-US" b="1" dirty="0">
                <a:solidFill>
                  <a:schemeClr val="tx2"/>
                </a:solidFill>
                <a:sym typeface="+mn-ea"/>
              </a:rPr>
              <a:t>员工福利介绍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83" name="AutoShape 51"/>
          <p:cNvSpPr/>
          <p:nvPr/>
        </p:nvSpPr>
        <p:spPr>
          <a:xfrm>
            <a:off x="2286000" y="2708275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r>
              <a:rPr lang="zh-CN" b="1" dirty="0">
                <a:solidFill>
                  <a:schemeClr val="tx2"/>
                </a:solidFill>
                <a:latin typeface="Arial" panose="020B0604020202020204" pitchFamily="34" charset="0"/>
              </a:rPr>
              <a:t>招聘岗位及人数</a:t>
            </a:r>
            <a:endParaRPr lang="zh-CN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84" name="AutoShape 52"/>
          <p:cNvSpPr/>
          <p:nvPr/>
        </p:nvSpPr>
        <p:spPr>
          <a:xfrm>
            <a:off x="1765300" y="1820863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公司基本情况介绍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53"/>
          <p:cNvGrpSpPr/>
          <p:nvPr/>
        </p:nvGrpSpPr>
        <p:grpSpPr>
          <a:xfrm>
            <a:off x="1447800" y="1909763"/>
            <a:ext cx="381000" cy="381000"/>
            <a:chOff x="2078" y="1680"/>
            <a:chExt cx="1615" cy="1615"/>
          </a:xfrm>
        </p:grpSpPr>
        <p:sp>
          <p:nvSpPr>
            <p:cNvPr id="3107" name="Oval 54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08" name="Oval 55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0" name="Oval 57"/>
            <p:cNvSpPr/>
            <p:nvPr/>
          </p:nvSpPr>
          <p:spPr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2" name="Oval 59"/>
            <p:cNvSpPr/>
            <p:nvPr/>
          </p:nvSpPr>
          <p:spPr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85" name="Group 60"/>
          <p:cNvGrpSpPr/>
          <p:nvPr/>
        </p:nvGrpSpPr>
        <p:grpSpPr>
          <a:xfrm>
            <a:off x="1981200" y="2814638"/>
            <a:ext cx="381000" cy="381000"/>
            <a:chOff x="2078" y="1680"/>
            <a:chExt cx="1615" cy="1615"/>
          </a:xfrm>
        </p:grpSpPr>
        <p:sp>
          <p:nvSpPr>
            <p:cNvPr id="3101" name="Oval 61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02" name="Oval 62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4" name="Oval 64"/>
            <p:cNvSpPr/>
            <p:nvPr/>
          </p:nvSpPr>
          <p:spPr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6" name="Oval 66"/>
            <p:cNvSpPr/>
            <p:nvPr/>
          </p:nvSpPr>
          <p:spPr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86" name="Group 67"/>
          <p:cNvGrpSpPr/>
          <p:nvPr/>
        </p:nvGrpSpPr>
        <p:grpSpPr>
          <a:xfrm>
            <a:off x="2133600" y="3679825"/>
            <a:ext cx="381000" cy="381000"/>
            <a:chOff x="2078" y="1680"/>
            <a:chExt cx="1615" cy="1615"/>
          </a:xfrm>
        </p:grpSpPr>
        <p:sp>
          <p:nvSpPr>
            <p:cNvPr id="3095" name="Oval 68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96" name="Oval 69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4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8" name="Oval 71"/>
            <p:cNvSpPr/>
            <p:nvPr/>
          </p:nvSpPr>
          <p:spPr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  <a:tileRect/>
            </a:gradFill>
            <a:ln w="38100">
              <a:noFill/>
            </a:ln>
          </p:spPr>
          <p:txBody>
            <a:bodyPr wrap="none"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6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0" name="Oval 73"/>
            <p:cNvSpPr/>
            <p:nvPr/>
          </p:nvSpPr>
          <p:spPr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87" name="Group 74"/>
          <p:cNvGrpSpPr/>
          <p:nvPr/>
        </p:nvGrpSpPr>
        <p:grpSpPr>
          <a:xfrm>
            <a:off x="1920240" y="4502468"/>
            <a:ext cx="381000" cy="381000"/>
            <a:chOff x="2078" y="1680"/>
            <a:chExt cx="1615" cy="1615"/>
          </a:xfrm>
        </p:grpSpPr>
        <p:sp>
          <p:nvSpPr>
            <p:cNvPr id="3089" name="Oval 75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90" name="Oval 76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1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2" name="Oval 78"/>
            <p:cNvSpPr/>
            <p:nvPr/>
          </p:nvSpPr>
          <p:spPr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3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4" name="Oval 80"/>
            <p:cNvSpPr/>
            <p:nvPr/>
          </p:nvSpPr>
          <p:spPr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19125" y="3071813"/>
            <a:ext cx="738188" cy="21431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3600" b="1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内容摘要</a:t>
            </a:r>
            <a:endParaRPr lang="zh-CN" altLang="en-US" sz="3600" b="1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grpSp>
        <p:nvGrpSpPr>
          <p:cNvPr id="3" name="Group 67"/>
          <p:cNvGrpSpPr/>
          <p:nvPr/>
        </p:nvGrpSpPr>
        <p:grpSpPr>
          <a:xfrm>
            <a:off x="1467485" y="5509260"/>
            <a:ext cx="381000" cy="381000"/>
            <a:chOff x="2078" y="1680"/>
            <a:chExt cx="1615" cy="1615"/>
          </a:xfrm>
        </p:grpSpPr>
        <p:sp>
          <p:nvSpPr>
            <p:cNvPr id="6" name="Oval 68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Oval 69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Oval 71"/>
            <p:cNvSpPr/>
            <p:nvPr/>
          </p:nvSpPr>
          <p:spPr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  <a:tileRect/>
            </a:gradFill>
            <a:ln w="38100">
              <a:noFill/>
            </a:ln>
          </p:spPr>
          <p:txBody>
            <a:bodyPr wrap="none"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Oval 73"/>
            <p:cNvSpPr/>
            <p:nvPr/>
          </p:nvSpPr>
          <p:spPr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AutoShape 50"/>
          <p:cNvSpPr/>
          <p:nvPr/>
        </p:nvSpPr>
        <p:spPr>
          <a:xfrm>
            <a:off x="2155190" y="544576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 eaLnBrk="0" hangingPunct="0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报名联系方式</a:t>
            </a:r>
            <a:endParaRPr lang="zh-CN" alt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bldLvl="0" animBg="1"/>
      <p:bldP spid="3082" grpId="0" bldLvl="0" animBg="1"/>
      <p:bldP spid="3083" grpId="0" animBg="1"/>
      <p:bldP spid="49" grpId="0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57505" y="286385"/>
            <a:ext cx="271589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员工活动中心 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en-US" altLang="zh-CN" sz="24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健身房4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57188" y="1143000"/>
            <a:ext cx="8358188" cy="492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 descr="健身房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88" y="1143000"/>
            <a:ext cx="8358188" cy="492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 descr="健身房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88" y="1143000"/>
            <a:ext cx="8358188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健身房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188" y="1143000"/>
            <a:ext cx="8358188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357188" y="339725"/>
            <a:ext cx="26638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员工活动中心 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24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台球馆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57188" y="1000125"/>
            <a:ext cx="84296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92113" y="352425"/>
            <a:ext cx="249078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员工活动中心 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endParaRPr kumimoji="0" lang="en-US" altLang="zh-CN" sz="24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室外篮球场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92113" y="1058228"/>
            <a:ext cx="8358188" cy="507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57505" y="339090"/>
            <a:ext cx="344297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室外篮球场</a:t>
            </a:r>
            <a:endParaRPr kumimoji="0" lang="zh-CN" altLang="en-US" sz="2400" b="1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新疆中泰纺织集团“安康杯”篮球赛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8032" y="980728"/>
            <a:ext cx="8316416" cy="547260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15" y="1269365"/>
            <a:ext cx="8635365" cy="2984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sz="44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7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新疆</a:t>
            </a:r>
            <a:r>
              <a:rPr lang="zh-CN" altLang="en-US" sz="7200" b="1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+mn-ea"/>
              </a:rPr>
              <a:t>中泰</a:t>
            </a:r>
            <a:r>
              <a:rPr kumimoji="0" lang="zh-CN" altLang="en-US" sz="7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纺织集团有限公司期待您的加入！</a:t>
            </a:r>
            <a:endParaRPr kumimoji="0" lang="en-US" altLang="zh-CN" sz="7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643050"/>
            <a:ext cx="7530059" cy="39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ts val="6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新疆中泰纺织集团有限公司</a:t>
            </a:r>
            <a:endParaRPr kumimoji="0" lang="en-US" altLang="zh-CN" sz="3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6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招聘专员：</a:t>
            </a:r>
            <a:r>
              <a:rPr kumimoji="0" lang="zh-CN" altLang="en-US" sz="3200" b="1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任</a:t>
            </a:r>
            <a:r>
              <a:rPr lang="zh-CN" altLang="en-US" sz="32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老</a:t>
            </a:r>
            <a:r>
              <a:rPr lang="zh-CN" altLang="en-US" sz="32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师、蒋老师</a:t>
            </a:r>
            <a:endParaRPr kumimoji="0" lang="zh-CN" altLang="en-US" sz="3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6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电话：</a:t>
            </a:r>
            <a:r>
              <a:rPr kumimoji="0" 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0996-8626867</a:t>
            </a:r>
            <a:endParaRPr kumimoji="0" lang="en-US" sz="3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6000"/>
              </a:lnSpc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sz="3200" b="1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13279782000  18160283420</a:t>
            </a:r>
            <a:endParaRPr kumimoji="0" lang="en-US" sz="3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6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邮箱：</a:t>
            </a:r>
            <a:r>
              <a:rPr kumimoji="0" lang="en-US" altLang="zh-CN" sz="3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409383750@qq.com</a:t>
            </a:r>
            <a:endParaRPr kumimoji="0" lang="en-US" altLang="zh-CN" sz="3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300192" y="2060848"/>
            <a:ext cx="2161244" cy="17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420888"/>
            <a:ext cx="7920880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sz="44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7200" b="1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谢谢！</a:t>
            </a:r>
            <a:endParaRPr kumimoji="0" lang="en-US" altLang="zh-CN" sz="7200" b="1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0185" y="296545"/>
            <a:ext cx="3740150" cy="433070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公司简介</a:t>
            </a:r>
            <a:r>
              <a:rPr kumimoji="0" lang="en-US" altLang="zh-CN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:</a:t>
            </a:r>
            <a:endParaRPr kumimoji="0" lang="en-US" altLang="zh-CN" sz="2400" kern="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79705" y="981075"/>
            <a:ext cx="8855075" cy="470789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2000">
                <a:latin typeface="宋体" panose="02010600030101010101" pitchFamily="2" charset="-122"/>
                <a:cs typeface="宋体" panose="02010600030101010101" pitchFamily="2" charset="-122"/>
              </a:rPr>
              <a:t>新疆中泰纺织集团有限公司（以下简称“中泰纺织集团”）是新疆中泰（集团）有限责任公司下属国有公司，于2019年8月6日正式组建成立，前身是始建于2007年8月6日的新疆富丽达纤维有限公司，注册资本23.79亿元人民币，法人代表郭新武。主导产品有棉型漂白、中长漂白、细旦漂白、毛型漂白、高白医用纤维、阻燃纤维、毛型纤维等各规格纤维素短纤维，及其它各种不同纤度、长度的特种及有色纤维素短纤维，32支以下气流纺纱和60支以下涡流纺特种差别化粘胶、棉及混纺纱。主导产品主要以高支、高密、宽幅家用纺织品和高档服装面料为主，具有耐磨、抗起球、色泽鲜艳、吸湿性好、舒适性好、适应性强等特点。2019年12月25日，经中国棉纺织行业协会认定，粘胶纤维产品质量已达到国内先进水平。公司产品通过STANDARD 100 by OEKO-TEX®认证和森林管理体系的FSC、CFCC两大认证；2018年加入再生纤维素纤维行业绿色发展联盟；2019年，公司通过STeP认证审核（可持续纺织生产认证），申请Made in Green（绿色制造）贴标。公司先后获得 “国家纤维素纤维及纺织品研发与生产示范基地” “全国五一劳动奖状”等诸多荣誉称号。</a:t>
            </a:r>
            <a:r>
              <a:rPr lang="zh-CN" sz="20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sz="20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>
                <a:latin typeface="宋体" panose="02010600030101010101" pitchFamily="2" charset="-122"/>
                <a:cs typeface="宋体" panose="02010600030101010101" pitchFamily="2" charset="-122"/>
              </a:rPr>
              <a:t>   2019</a:t>
            </a:r>
            <a:r>
              <a:rPr lang="zh-CN" altLang="en-US" sz="200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00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sz="200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00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sz="2000">
                <a:latin typeface="宋体" panose="02010600030101010101" pitchFamily="2" charset="-122"/>
                <a:cs typeface="宋体" panose="02010600030101010101" pitchFamily="2" charset="-122"/>
              </a:rPr>
              <a:t>日正式更名为新疆中泰纺织集团有限公司。</a:t>
            </a:r>
            <a:endParaRPr lang="zh-CN" altLang="en-US"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965" y="283210"/>
            <a:ext cx="2934335" cy="47244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展望未来</a:t>
            </a:r>
            <a:r>
              <a:rPr kumimoji="0" lang="en-US" altLang="zh-CN" sz="2400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:</a:t>
            </a:r>
            <a:endParaRPr kumimoji="0" lang="en-US" altLang="zh-CN" sz="2400" kern="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8600" y="1078230"/>
            <a:ext cx="8581390" cy="4831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zh-CN" sz="2800">
                <a:latin typeface="Calibri" panose="020F0502020204030204" pitchFamily="34" charset="0"/>
                <a:ea typeface="宋体" panose="02010600030101010101" pitchFamily="2" charset="-122"/>
              </a:rPr>
              <a:t>  2020年，按照巴州“一区一中心一枢纽和五大基地”的战略发展定位，其中纺织服装生产基地即其中五大基地之一，为中泰纺织集团发展服装产业迎来了新一轮发展热潮。为持续巩固 “十三五”，延伸推进“十四五”战略规划，推进产业集聚区的建设与发展，加快投资建设“织－染－整－服”于一体的全纺织产业链项目，中泰纺织集团延伸产业链、提升价值链、打通供应链，加快发展差别化纤维，投资建设针织、成衣等项目，充分发挥龙头企业的核心竞争优势，努力把新疆纺织产业推向一个新高度。</a:t>
            </a:r>
            <a:endParaRPr lang="zh-CN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zh-CN" altLang="en-US" sz="280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7315" y="1125220"/>
            <a:ext cx="355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纺织集团组织结构图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99795" y="1585595"/>
            <a:ext cx="7038340" cy="4310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335" y="322580"/>
            <a:ext cx="355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招聘岗位及人数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73455" y="1234440"/>
          <a:ext cx="7197090" cy="4457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4370"/>
                <a:gridCol w="2785745"/>
                <a:gridCol w="1713230"/>
                <a:gridCol w="675005"/>
                <a:gridCol w="674370"/>
                <a:gridCol w="674370"/>
              </a:tblGrid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序号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招聘岗位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学历要求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性别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人数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备注</a:t>
                      </a:r>
                      <a:endParaRPr lang="en-US" altLang="en-US" sz="1800" b="1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设备</a:t>
                      </a: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技术员储备</a:t>
                      </a:r>
                      <a:endParaRPr lang="zh-CN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本科</a:t>
                      </a: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及以上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男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ea typeface="仿宋_GB2312" panose="02010609030101010101" pitchFamily="49" charset="-122"/>
                          <a:cs typeface="仿宋_GB2312" panose="02010609030101010101" pitchFamily="49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电器仪表</a:t>
                      </a: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、电工</a:t>
                      </a: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技术工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大专及以上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男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ea typeface="仿宋_GB2312" panose="02010609030101010101" pitchFamily="49" charset="-122"/>
                          <a:cs typeface="仿宋_GB2312" panose="02010609030101010101" pitchFamily="49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主控</a:t>
                      </a:r>
                      <a:r>
                        <a:rPr lang="en-US" sz="1400">
                          <a:solidFill>
                            <a:srgbClr val="3E3E3E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  <a:sym typeface="+mn-ea"/>
                        </a:rPr>
                        <a:t>检验、化验技术</a:t>
                      </a: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工</a:t>
                      </a: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本科</a:t>
                      </a: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及以上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不限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 </a:t>
                      </a: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 4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工艺操作技术</a:t>
                      </a: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员储备</a:t>
                      </a:r>
                      <a:endParaRPr lang="zh-CN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本科</a:t>
                      </a: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及以上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不限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20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333333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5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ea typeface="仿宋_GB2312" panose="02010609030101010101" pitchFamily="49" charset="-122"/>
                          <a:cs typeface="仿宋_GB2312" panose="02010609030101010101" pitchFamily="49" charset="-122"/>
                        </a:rPr>
                        <a:t>棉纺设备维修</a:t>
                      </a:r>
                      <a:r>
                        <a:rPr lang="en-US" sz="1400">
                          <a:solidFill>
                            <a:srgbClr val="3E3E3E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  <a:sym typeface="+mn-ea"/>
                        </a:rPr>
                        <a:t>技术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ea typeface="仿宋_GB2312" panose="02010609030101010101" pitchFamily="49" charset="-122"/>
                          <a:cs typeface="仿宋_GB2312" panose="02010609030101010101" pitchFamily="49" charset="-122"/>
                        </a:rPr>
                        <a:t>工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大专及以上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ea typeface="仿宋_GB2312" panose="02010609030101010101" pitchFamily="49" charset="-122"/>
                          <a:cs typeface="仿宋_GB2312" panose="02010609030101010101" pitchFamily="49" charset="-122"/>
                        </a:rPr>
                        <a:t>男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仿宋_GB2312" panose="02010609030101010101" pitchFamily="49" charset="-122"/>
                          <a:cs typeface="仿宋_GB2312" panose="02010609030101010101" pitchFamily="49" charset="-122"/>
                        </a:rPr>
                        <a:t>10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chemeClr val="tx1"/>
                        </a:solidFill>
                        <a:latin typeface="仿宋_GB2312" panose="02010609030101010101" pitchFamily="49" charset="-122"/>
                        <a:ea typeface="仿宋_GB2312" panose="02010609030101010101" pitchFamily="49" charset="-122"/>
                        <a:cs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5755" y="247015"/>
            <a:ext cx="6975475" cy="485140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0" cap="none" spc="0" normalizeH="0" baseline="0" noProof="0" dirty="0">
                <a:latin typeface="+mj-lt"/>
                <a:ea typeface="宋体" panose="02010600030101010101" pitchFamily="2" charset="-122"/>
                <a:cs typeface="+mj-cs"/>
              </a:rPr>
              <a:t>职业发展与待遇</a:t>
            </a:r>
            <a:endParaRPr kumimoji="0" lang="zh-CN" altLang="en-US" sz="2400" b="1" kern="0" cap="none" spc="0" normalizeH="0" baseline="0" noProof="0" dirty="0">
              <a:latin typeface="+mj-lt"/>
              <a:ea typeface="宋体" panose="02010600030101010101" pitchFamily="2" charset="-122"/>
              <a:cs typeface="+mj-cs"/>
            </a:endParaRP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487680" y="1177290"/>
            <a:ext cx="7900670" cy="4215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ts val="5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职业生涯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5000"/>
              </a:lnSpc>
              <a:buClrTx/>
              <a:buSzTx/>
              <a:buFontTx/>
              <a:buNone/>
              <a:defRPr/>
            </a:pPr>
            <a:r>
              <a:rPr kumimoji="0" lang="zh-CN" altLang="en-US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三支队伍建设</a:t>
            </a:r>
            <a:r>
              <a:rPr kumimoji="0" lang="zh-CN" altLang="en-US" sz="2800" kern="1200" cap="none" spc="0" normalizeH="0" baseline="0" noProof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（技能人员、技术人员、管理人员）</a:t>
            </a:r>
            <a:endParaRPr kumimoji="0" lang="en-US" altLang="zh-CN" sz="28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5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薪资待遇：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ts val="5000"/>
              </a:lnSpc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我公司新进员工试用期为</a:t>
            </a: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至</a:t>
            </a: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个月，转正后技能操作、薪资待遇为</a:t>
            </a:r>
            <a:r>
              <a:rPr kumimoji="0" lang="en-US" altLang="zh-CN" sz="2800" kern="1200" cap="none" spc="0" normalizeH="0" baseline="0" noProof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3500-7500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元</a:t>
            </a: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月，技术人员、管理人员为</a:t>
            </a: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7000-12000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元</a:t>
            </a:r>
            <a:r>
              <a:rPr kumimoji="0" lang="en-US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zh-CN" sz="28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月。</a:t>
            </a:r>
            <a:endParaRPr kumimoji="0" lang="en-US" altLang="zh-CN" sz="28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15" y="2540"/>
            <a:ext cx="1096645" cy="9785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42515" y="1085215"/>
            <a:ext cx="501269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人力资源部分：三支队伍建设</a:t>
            </a:r>
            <a:endParaRPr lang="zh-CN" altLang="en-US" sz="2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组合 4"/>
          <p:cNvGrpSpPr/>
          <p:nvPr/>
        </p:nvGrpSpPr>
        <p:grpSpPr>
          <a:xfrm>
            <a:off x="1268361" y="2335530"/>
            <a:ext cx="7716889" cy="3622818"/>
            <a:chOff x="1605610" y="1256057"/>
            <a:chExt cx="6454515" cy="3395269"/>
          </a:xfrm>
        </p:grpSpPr>
        <p:sp>
          <p:nvSpPr>
            <p:cNvPr id="95" name="PA_Bent-Up Arrow 94"/>
            <p:cNvSpPr/>
            <p:nvPr>
              <p:custDataLst>
                <p:tags r:id="rId2"/>
              </p:custDataLst>
            </p:nvPr>
          </p:nvSpPr>
          <p:spPr>
            <a:xfrm>
              <a:off x="6460417" y="3118263"/>
              <a:ext cx="903900" cy="245707"/>
            </a:xfrm>
            <a:prstGeom prst="bentUpArrow">
              <a:avLst>
                <a:gd name="adj1" fmla="val 25000"/>
                <a:gd name="adj2" fmla="val 30401"/>
                <a:gd name="adj3" fmla="val 41759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87" name="PA_Bent-Up Arrow 86"/>
            <p:cNvSpPr/>
            <p:nvPr>
              <p:custDataLst>
                <p:tags r:id="rId3"/>
              </p:custDataLst>
            </p:nvPr>
          </p:nvSpPr>
          <p:spPr>
            <a:xfrm flipH="1">
              <a:off x="2113037" y="3106759"/>
              <a:ext cx="903900" cy="245707"/>
            </a:xfrm>
            <a:prstGeom prst="bentUpArrow">
              <a:avLst>
                <a:gd name="adj1" fmla="val 25000"/>
                <a:gd name="adj2" fmla="val 30401"/>
                <a:gd name="adj3" fmla="val 41759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94" name="PA_右箭头 93"/>
            <p:cNvSpPr/>
            <p:nvPr>
              <p:custDataLst>
                <p:tags r:id="rId4"/>
              </p:custDataLst>
            </p:nvPr>
          </p:nvSpPr>
          <p:spPr>
            <a:xfrm rot="16200000">
              <a:off x="7204956" y="1854165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93" name="PA_右箭头 92"/>
            <p:cNvSpPr/>
            <p:nvPr>
              <p:custDataLst>
                <p:tags r:id="rId5"/>
              </p:custDataLst>
            </p:nvPr>
          </p:nvSpPr>
          <p:spPr>
            <a:xfrm rot="16200000">
              <a:off x="7207007" y="2266596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92" name="PA_右箭头 91"/>
            <p:cNvSpPr/>
            <p:nvPr>
              <p:custDataLst>
                <p:tags r:id="rId6"/>
              </p:custDataLst>
            </p:nvPr>
          </p:nvSpPr>
          <p:spPr>
            <a:xfrm rot="16200000">
              <a:off x="7204956" y="2672633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91" name="PA_右箭头 90"/>
            <p:cNvSpPr/>
            <p:nvPr>
              <p:custDataLst>
                <p:tags r:id="rId7"/>
              </p:custDataLst>
            </p:nvPr>
          </p:nvSpPr>
          <p:spPr>
            <a:xfrm rot="16200000">
              <a:off x="2096062" y="1853841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90" name="PA_右箭头 89"/>
            <p:cNvSpPr/>
            <p:nvPr>
              <p:custDataLst>
                <p:tags r:id="rId8"/>
              </p:custDataLst>
            </p:nvPr>
          </p:nvSpPr>
          <p:spPr>
            <a:xfrm rot="16200000">
              <a:off x="2096062" y="2265213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89" name="PA_右箭头 88"/>
            <p:cNvSpPr/>
            <p:nvPr>
              <p:custDataLst>
                <p:tags r:id="rId9"/>
              </p:custDataLst>
            </p:nvPr>
          </p:nvSpPr>
          <p:spPr>
            <a:xfrm rot="16200000">
              <a:off x="2096062" y="2675431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81" name="PA_右箭头 80"/>
            <p:cNvSpPr/>
            <p:nvPr>
              <p:custDataLst>
                <p:tags r:id="rId10"/>
              </p:custDataLst>
            </p:nvPr>
          </p:nvSpPr>
          <p:spPr>
            <a:xfrm rot="16200000">
              <a:off x="4525003" y="1863101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80" name="PA_右箭头 79"/>
            <p:cNvSpPr/>
            <p:nvPr>
              <p:custDataLst>
                <p:tags r:id="rId11"/>
              </p:custDataLst>
            </p:nvPr>
          </p:nvSpPr>
          <p:spPr>
            <a:xfrm rot="16200000">
              <a:off x="4520111" y="2273265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79" name="PA_右箭头 78"/>
            <p:cNvSpPr/>
            <p:nvPr>
              <p:custDataLst>
                <p:tags r:id="rId12"/>
              </p:custDataLst>
            </p:nvPr>
          </p:nvSpPr>
          <p:spPr>
            <a:xfrm rot="16200000">
              <a:off x="4519241" y="2665998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78" name="PA_右箭头 77"/>
            <p:cNvSpPr/>
            <p:nvPr>
              <p:custDataLst>
                <p:tags r:id="rId13"/>
              </p:custDataLst>
            </p:nvPr>
          </p:nvSpPr>
          <p:spPr>
            <a:xfrm rot="16200000">
              <a:off x="4528588" y="3064250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77" name="PA_右箭头 76"/>
            <p:cNvSpPr/>
            <p:nvPr>
              <p:custDataLst>
                <p:tags r:id="rId14"/>
              </p:custDataLst>
            </p:nvPr>
          </p:nvSpPr>
          <p:spPr>
            <a:xfrm rot="16200000">
              <a:off x="4518248" y="3468216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76" name="PA_右箭头 75"/>
            <p:cNvSpPr/>
            <p:nvPr>
              <p:custDataLst>
                <p:tags r:id="rId15"/>
              </p:custDataLst>
            </p:nvPr>
          </p:nvSpPr>
          <p:spPr>
            <a:xfrm rot="16200000">
              <a:off x="4518248" y="3858320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75" name="PA_右箭头 74"/>
            <p:cNvSpPr/>
            <p:nvPr>
              <p:custDataLst>
                <p:tags r:id="rId16"/>
              </p:custDataLst>
            </p:nvPr>
          </p:nvSpPr>
          <p:spPr>
            <a:xfrm rot="16200000">
              <a:off x="4518248" y="4262567"/>
              <a:ext cx="164957" cy="1310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grpSp>
          <p:nvGrpSpPr>
            <p:cNvPr id="5" name="PA_组合 8"/>
            <p:cNvGrpSpPr/>
            <p:nvPr>
              <p:custDataLst>
                <p:tags r:id="rId17"/>
              </p:custDataLst>
            </p:nvPr>
          </p:nvGrpSpPr>
          <p:grpSpPr>
            <a:xfrm>
              <a:off x="4194081" y="4384179"/>
              <a:ext cx="876262" cy="267147"/>
              <a:chOff x="6012720" y="6258880"/>
              <a:chExt cx="1265776" cy="375676"/>
            </a:xfrm>
          </p:grpSpPr>
          <p:sp>
            <p:nvSpPr>
              <p:cNvPr id="7" name="矩形: 圆角 16"/>
              <p:cNvSpPr/>
              <p:nvPr/>
            </p:nvSpPr>
            <p:spPr>
              <a:xfrm>
                <a:off x="6012720" y="6266688"/>
                <a:ext cx="1183496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018364" y="6258880"/>
                <a:ext cx="1260132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实习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试用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6" name="PA_组合 17"/>
            <p:cNvGrpSpPr/>
            <p:nvPr>
              <p:custDataLst>
                <p:tags r:id="rId18"/>
              </p:custDataLst>
            </p:nvPr>
          </p:nvGrpSpPr>
          <p:grpSpPr>
            <a:xfrm>
              <a:off x="4194084" y="3999449"/>
              <a:ext cx="819302" cy="269048"/>
              <a:chOff x="5889816" y="5725668"/>
              <a:chExt cx="1152144" cy="378348"/>
            </a:xfrm>
          </p:grpSpPr>
          <p:sp>
            <p:nvSpPr>
              <p:cNvPr id="42" name="矩形: 圆角 14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6051654" y="5728341"/>
                <a:ext cx="915666" cy="375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正式工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8" name="PA_组合 21"/>
            <p:cNvGrpSpPr/>
            <p:nvPr>
              <p:custDataLst>
                <p:tags r:id="rId19"/>
              </p:custDataLst>
            </p:nvPr>
          </p:nvGrpSpPr>
          <p:grpSpPr>
            <a:xfrm>
              <a:off x="4194084" y="3601719"/>
              <a:ext cx="819302" cy="269048"/>
              <a:chOff x="5889816" y="5725668"/>
              <a:chExt cx="1152144" cy="378348"/>
            </a:xfrm>
          </p:grpSpPr>
          <p:sp>
            <p:nvSpPr>
              <p:cNvPr id="47" name="矩形: 圆角 22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6051654" y="5728341"/>
                <a:ext cx="915666" cy="375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初级工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sp>
          <p:nvSpPr>
            <p:cNvPr id="50" name="矩形: 圆角 27"/>
            <p:cNvSpPr/>
            <p:nvPr/>
          </p:nvSpPr>
          <p:spPr>
            <a:xfrm>
              <a:off x="4194084" y="3203989"/>
              <a:ext cx="819302" cy="240589"/>
            </a:xfrm>
            <a:prstGeom prst="roundRect">
              <a:avLst>
                <a:gd name="adj" fmla="val 27478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grpSp>
          <p:nvGrpSpPr>
            <p:cNvPr id="9" name="PA_组合 29"/>
            <p:cNvGrpSpPr/>
            <p:nvPr>
              <p:custDataLst>
                <p:tags r:id="rId20"/>
              </p:custDataLst>
            </p:nvPr>
          </p:nvGrpSpPr>
          <p:grpSpPr>
            <a:xfrm>
              <a:off x="4194084" y="2800907"/>
              <a:ext cx="819302" cy="267147"/>
              <a:chOff x="5889816" y="5717950"/>
              <a:chExt cx="1152144" cy="375676"/>
            </a:xfrm>
          </p:grpSpPr>
          <p:sp>
            <p:nvSpPr>
              <p:cNvPr id="52" name="矩形: 圆角 30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6051654" y="5717950"/>
                <a:ext cx="915666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高级工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0" name="PA_组合 34"/>
            <p:cNvGrpSpPr/>
            <p:nvPr>
              <p:custDataLst>
                <p:tags r:id="rId21"/>
              </p:custDataLst>
            </p:nvPr>
          </p:nvGrpSpPr>
          <p:grpSpPr>
            <a:xfrm>
              <a:off x="4194084" y="2408662"/>
              <a:ext cx="819302" cy="269048"/>
              <a:chOff x="5889816" y="5725668"/>
              <a:chExt cx="1152144" cy="378348"/>
            </a:xfrm>
          </p:grpSpPr>
          <p:sp>
            <p:nvSpPr>
              <p:cNvPr id="55" name="矩形: 圆角 35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6161383" y="5728341"/>
                <a:ext cx="697007" cy="375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技师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1" name="PA_组合 37"/>
            <p:cNvGrpSpPr/>
            <p:nvPr>
              <p:custDataLst>
                <p:tags r:id="rId22"/>
              </p:custDataLst>
            </p:nvPr>
          </p:nvGrpSpPr>
          <p:grpSpPr>
            <a:xfrm>
              <a:off x="4194085" y="1999825"/>
              <a:ext cx="843687" cy="267147"/>
              <a:chOff x="5889816" y="5710053"/>
              <a:chExt cx="1186435" cy="375675"/>
            </a:xfrm>
          </p:grpSpPr>
          <p:sp>
            <p:nvSpPr>
              <p:cNvPr id="58" name="矩形: 圆角 38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5941926" y="5710053"/>
                <a:ext cx="1134325" cy="375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高级技师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2" name="PA_组合 40"/>
            <p:cNvGrpSpPr/>
            <p:nvPr>
              <p:custDataLst>
                <p:tags r:id="rId23"/>
              </p:custDataLst>
            </p:nvPr>
          </p:nvGrpSpPr>
          <p:grpSpPr>
            <a:xfrm>
              <a:off x="4191076" y="1571491"/>
              <a:ext cx="843687" cy="267147"/>
              <a:chOff x="5889816" y="5700909"/>
              <a:chExt cx="1186435" cy="375676"/>
            </a:xfrm>
          </p:grpSpPr>
          <p:sp>
            <p:nvSpPr>
              <p:cNvPr id="61" name="矩形: 圆角 41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5941926" y="5700909"/>
                <a:ext cx="1134325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首席技师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3" name="PA_组合 43"/>
            <p:cNvGrpSpPr/>
            <p:nvPr>
              <p:custDataLst>
                <p:tags r:id="rId24"/>
              </p:custDataLst>
            </p:nvPr>
          </p:nvGrpSpPr>
          <p:grpSpPr>
            <a:xfrm>
              <a:off x="5378494" y="3204137"/>
              <a:ext cx="1209731" cy="267147"/>
              <a:chOff x="5889816" y="5719197"/>
              <a:chExt cx="1350392" cy="375676"/>
            </a:xfrm>
          </p:grpSpPr>
          <p:sp>
            <p:nvSpPr>
              <p:cNvPr id="64" name="矩形: 圆角 44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5906485" y="5719197"/>
                <a:ext cx="1333723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班组长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六大员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5" name="PA_组合 46"/>
            <p:cNvGrpSpPr/>
            <p:nvPr>
              <p:custDataLst>
                <p:tags r:id="rId25"/>
              </p:custDataLst>
            </p:nvPr>
          </p:nvGrpSpPr>
          <p:grpSpPr>
            <a:xfrm>
              <a:off x="3009668" y="3195736"/>
              <a:ext cx="819302" cy="269048"/>
              <a:chOff x="5889816" y="5725668"/>
              <a:chExt cx="1152144" cy="378348"/>
            </a:xfrm>
          </p:grpSpPr>
          <p:sp>
            <p:nvSpPr>
              <p:cNvPr id="67" name="矩形: 圆角 47"/>
              <p:cNvSpPr/>
              <p:nvPr/>
            </p:nvSpPr>
            <p:spPr>
              <a:xfrm>
                <a:off x="5889816" y="5725668"/>
                <a:ext cx="1152144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6051654" y="5728341"/>
                <a:ext cx="915666" cy="375675"/>
              </a:xfrm>
              <a:prstGeom prst="rect">
                <a:avLst/>
              </a:prstGeom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rgbClr val="FF0000"/>
                    </a:solidFill>
                    <a:cs typeface="宋体" panose="02010600030101010101" pitchFamily="2" charset="-122"/>
                    <a:sym typeface="Calibri" panose="020F0502020204030204"/>
                    <a:hlinkClick r:id="rId26" action="ppaction://hlinkfile"/>
                  </a:rPr>
                  <a:t>班组长</a:t>
                </a:r>
                <a:endParaRPr lang="zh-CN" altLang="en-US" sz="1210" dirty="0">
                  <a:solidFill>
                    <a:srgbClr val="FF0000"/>
                  </a:solidFill>
                  <a:cs typeface="宋体" panose="02010600030101010101" pitchFamily="2" charset="-122"/>
                  <a:sym typeface="Calibri" panose="020F0502020204030204"/>
                  <a:hlinkClick r:id="rId26" action="ppaction://hlinkfile"/>
                </a:endParaRPr>
              </a:p>
            </p:txBody>
          </p:sp>
        </p:grpSp>
        <p:grpSp>
          <p:nvGrpSpPr>
            <p:cNvPr id="16" name="PA_组合 49"/>
            <p:cNvGrpSpPr/>
            <p:nvPr>
              <p:custDataLst>
                <p:tags r:id="rId27"/>
              </p:custDataLst>
            </p:nvPr>
          </p:nvGrpSpPr>
          <p:grpSpPr>
            <a:xfrm>
              <a:off x="6715819" y="2806390"/>
              <a:ext cx="1147332" cy="267147"/>
              <a:chOff x="5889816" y="5719197"/>
              <a:chExt cx="1280738" cy="375676"/>
            </a:xfrm>
          </p:grpSpPr>
          <p:sp>
            <p:nvSpPr>
              <p:cNvPr id="70" name="矩形: 圆角 50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5995369" y="5719197"/>
                <a:ext cx="1069910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专业技术员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7" name="PA_组合 52"/>
            <p:cNvGrpSpPr/>
            <p:nvPr>
              <p:custDataLst>
                <p:tags r:id="rId28"/>
              </p:custDataLst>
            </p:nvPr>
          </p:nvGrpSpPr>
          <p:grpSpPr>
            <a:xfrm>
              <a:off x="6709316" y="2410561"/>
              <a:ext cx="1175054" cy="267147"/>
              <a:chOff x="5889816" y="5719197"/>
              <a:chExt cx="1311683" cy="375676"/>
            </a:xfrm>
          </p:grpSpPr>
          <p:sp>
            <p:nvSpPr>
              <p:cNvPr id="73" name="矩形: 圆角 53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5928706" y="5719197"/>
                <a:ext cx="1272793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副主任工程师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8" name="PA_组合 55"/>
            <p:cNvGrpSpPr/>
            <p:nvPr>
              <p:custDataLst>
                <p:tags r:id="rId29"/>
              </p:custDataLst>
            </p:nvPr>
          </p:nvGrpSpPr>
          <p:grpSpPr>
            <a:xfrm>
              <a:off x="6709316" y="1999825"/>
              <a:ext cx="1147332" cy="267147"/>
              <a:chOff x="5889816" y="5719197"/>
              <a:chExt cx="1280738" cy="375676"/>
            </a:xfrm>
          </p:grpSpPr>
          <p:sp>
            <p:nvSpPr>
              <p:cNvPr id="83" name="矩形: 圆角 56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6017585" y="5719197"/>
                <a:ext cx="1103532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主任工程师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19" name="PA_组合 58"/>
            <p:cNvGrpSpPr/>
            <p:nvPr>
              <p:custDataLst>
                <p:tags r:id="rId30"/>
              </p:custDataLst>
            </p:nvPr>
          </p:nvGrpSpPr>
          <p:grpSpPr>
            <a:xfrm>
              <a:off x="6528976" y="1563638"/>
              <a:ext cx="1531149" cy="267147"/>
              <a:chOff x="5889816" y="5439135"/>
              <a:chExt cx="1300275" cy="669433"/>
            </a:xfrm>
          </p:grpSpPr>
          <p:sp>
            <p:nvSpPr>
              <p:cNvPr id="86" name="矩形: 圆角 59"/>
              <p:cNvSpPr/>
              <p:nvPr/>
            </p:nvSpPr>
            <p:spPr>
              <a:xfrm>
                <a:off x="5889816" y="5440760"/>
                <a:ext cx="1280738" cy="623236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5918763" y="5439135"/>
                <a:ext cx="1271328" cy="669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副高级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高级工程师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20" name="PA_组合 61"/>
            <p:cNvGrpSpPr/>
            <p:nvPr>
              <p:custDataLst>
                <p:tags r:id="rId31"/>
              </p:custDataLst>
            </p:nvPr>
          </p:nvGrpSpPr>
          <p:grpSpPr>
            <a:xfrm>
              <a:off x="1612113" y="2805439"/>
              <a:ext cx="1147332" cy="267147"/>
              <a:chOff x="5889816" y="5719197"/>
              <a:chExt cx="1280738" cy="375676"/>
            </a:xfrm>
          </p:grpSpPr>
          <p:sp>
            <p:nvSpPr>
              <p:cNvPr id="97" name="矩形: 圆角 62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98" name="文本框 97"/>
              <p:cNvSpPr txBox="1"/>
              <p:nvPr/>
            </p:nvSpPr>
            <p:spPr>
              <a:xfrm>
                <a:off x="5965741" y="5719197"/>
                <a:ext cx="1138224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值班长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主管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21" name="PA_组合 64"/>
            <p:cNvGrpSpPr/>
            <p:nvPr>
              <p:custDataLst>
                <p:tags r:id="rId32"/>
              </p:custDataLst>
            </p:nvPr>
          </p:nvGrpSpPr>
          <p:grpSpPr>
            <a:xfrm>
              <a:off x="1605615" y="2408660"/>
              <a:ext cx="1238195" cy="267147"/>
              <a:chOff x="5889816" y="5719197"/>
              <a:chExt cx="1382165" cy="375676"/>
            </a:xfrm>
          </p:grpSpPr>
          <p:sp>
            <p:nvSpPr>
              <p:cNvPr id="100" name="矩形: 圆角 65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01" name="文本框 100"/>
              <p:cNvSpPr txBox="1"/>
              <p:nvPr/>
            </p:nvSpPr>
            <p:spPr>
              <a:xfrm>
                <a:off x="5906485" y="5719197"/>
                <a:ext cx="1365496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副主任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副处长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22" name="PA_组合 67"/>
            <p:cNvGrpSpPr/>
            <p:nvPr>
              <p:custDataLst>
                <p:tags r:id="rId33"/>
              </p:custDataLst>
            </p:nvPr>
          </p:nvGrpSpPr>
          <p:grpSpPr>
            <a:xfrm>
              <a:off x="1612113" y="1998874"/>
              <a:ext cx="1147332" cy="267147"/>
              <a:chOff x="5889816" y="5719197"/>
              <a:chExt cx="1280738" cy="375676"/>
            </a:xfrm>
          </p:grpSpPr>
          <p:sp>
            <p:nvSpPr>
              <p:cNvPr id="104" name="矩形: 圆角 68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6047213" y="5719197"/>
                <a:ext cx="972395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主任</a:t>
                </a:r>
                <a:r>
                  <a:rPr lang="en-US" altLang="zh-CN" sz="1210" dirty="0">
                    <a:solidFill>
                      <a:sysClr val="window" lastClr="FFFFFF"/>
                    </a:solidFill>
                    <a:cs typeface="+mn-ea"/>
                    <a:sym typeface="Calibri" panose="020F0502020204030204"/>
                  </a:rPr>
                  <a:t>/</a:t>
                </a:r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处长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grpSp>
          <p:nvGrpSpPr>
            <p:cNvPr id="23" name="PA_组合 70"/>
            <p:cNvGrpSpPr/>
            <p:nvPr>
              <p:custDataLst>
                <p:tags r:id="rId34"/>
              </p:custDataLst>
            </p:nvPr>
          </p:nvGrpSpPr>
          <p:grpSpPr>
            <a:xfrm>
              <a:off x="1605610" y="1576084"/>
              <a:ext cx="1147332" cy="267147"/>
              <a:chOff x="5889816" y="5719197"/>
              <a:chExt cx="1280738" cy="375676"/>
            </a:xfrm>
          </p:grpSpPr>
          <p:sp>
            <p:nvSpPr>
              <p:cNvPr id="107" name="矩形: 圆角 71"/>
              <p:cNvSpPr/>
              <p:nvPr/>
            </p:nvSpPr>
            <p:spPr>
              <a:xfrm>
                <a:off x="5889816" y="5725668"/>
                <a:ext cx="1280738" cy="338328"/>
              </a:xfrm>
              <a:prstGeom prst="roundRect">
                <a:avLst>
                  <a:gd name="adj" fmla="val 27478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80" dirty="0"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6113869" y="5719197"/>
                <a:ext cx="900877" cy="37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10" dirty="0">
                    <a:solidFill>
                      <a:sysClr val="window" lastClr="FFFFFF"/>
                    </a:solidFill>
                    <a:cs typeface="宋体" panose="02010600030101010101" pitchFamily="2" charset="-122"/>
                    <a:sym typeface="Calibri" panose="020F0502020204030204"/>
                  </a:rPr>
                  <a:t>副总经理</a:t>
                </a:r>
                <a:endPara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  <p:sp>
          <p:nvSpPr>
            <p:cNvPr id="109" name="PA_右箭头 81"/>
            <p:cNvSpPr/>
            <p:nvPr>
              <p:custDataLst>
                <p:tags r:id="rId35"/>
              </p:custDataLst>
            </p:nvPr>
          </p:nvSpPr>
          <p:spPr>
            <a:xfrm>
              <a:off x="5070401" y="3263648"/>
              <a:ext cx="266010" cy="130775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110" name="矩形: 圆角 96"/>
            <p:cNvSpPr/>
            <p:nvPr/>
          </p:nvSpPr>
          <p:spPr>
            <a:xfrm>
              <a:off x="4194234" y="3202054"/>
              <a:ext cx="825060" cy="240589"/>
            </a:xfrm>
            <a:prstGeom prst="roundRect">
              <a:avLst>
                <a:gd name="adj" fmla="val 27478"/>
              </a:avLst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111" name="PA_右箭头 95"/>
            <p:cNvSpPr/>
            <p:nvPr>
              <p:custDataLst>
                <p:tags r:id="rId36"/>
              </p:custDataLst>
            </p:nvPr>
          </p:nvSpPr>
          <p:spPr>
            <a:xfrm flipH="1">
              <a:off x="3870531" y="3263648"/>
              <a:ext cx="266010" cy="130775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5024" tIns="32512" rIns="65024" bIns="3251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80" dirty="0">
                <a:cs typeface="宋体" panose="02010600030101010101" pitchFamily="2" charset="-122"/>
                <a:sym typeface="Calibri" panose="020F0502020204030204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4309168" y="3205890"/>
              <a:ext cx="651140" cy="26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10" dirty="0">
                  <a:solidFill>
                    <a:sysClr val="window" lastClr="FFFFFF"/>
                  </a:solidFill>
                  <a:cs typeface="宋体" panose="02010600030101010101" pitchFamily="2" charset="-122"/>
                  <a:sym typeface="Calibri" panose="020F0502020204030204"/>
                </a:rPr>
                <a:t>中级工</a:t>
              </a:r>
              <a:endParaRPr lang="zh-CN" altLang="en-US" sz="1210" dirty="0">
                <a:solidFill>
                  <a:sysClr val="window" lastClr="FFFFFF"/>
                </a:solidFill>
                <a:cs typeface="宋体" panose="02010600030101010101" pitchFamily="2" charset="-122"/>
                <a:sym typeface="Calibri" panose="020F0502020204030204"/>
              </a:endParaRPr>
            </a:p>
          </p:txBody>
        </p:sp>
        <p:grpSp>
          <p:nvGrpSpPr>
            <p:cNvPr id="24" name="组合 112"/>
            <p:cNvGrpSpPr/>
            <p:nvPr/>
          </p:nvGrpSpPr>
          <p:grpSpPr>
            <a:xfrm>
              <a:off x="1691680" y="1256057"/>
              <a:ext cx="6133503" cy="343668"/>
              <a:chOff x="2193528" y="1481495"/>
              <a:chExt cx="8625239" cy="483283"/>
            </a:xfrm>
          </p:grpSpPr>
          <p:sp>
            <p:nvSpPr>
              <p:cNvPr id="114" name="文本框 113"/>
              <p:cNvSpPr txBox="1"/>
              <p:nvPr/>
            </p:nvSpPr>
            <p:spPr>
              <a:xfrm>
                <a:off x="2193528" y="1483983"/>
                <a:ext cx="1495001" cy="48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705" b="1" dirty="0" smtClean="0">
                    <a:solidFill>
                      <a:srgbClr val="0070C0"/>
                    </a:solidFill>
                    <a:cs typeface="宋体" panose="02010600030101010101" pitchFamily="2" charset="-122"/>
                    <a:sym typeface="Calibri" panose="020F0502020204030204"/>
                  </a:rPr>
                  <a:t>管理队伍</a:t>
                </a:r>
                <a:endParaRPr lang="zh-CN" altLang="en-US" sz="1705" b="1" dirty="0">
                  <a:solidFill>
                    <a:srgbClr val="0070C0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5590708" y="1481495"/>
                <a:ext cx="1495001" cy="48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705" b="1" dirty="0">
                    <a:solidFill>
                      <a:srgbClr val="0070C0"/>
                    </a:solidFill>
                    <a:cs typeface="宋体" panose="02010600030101010101" pitchFamily="2" charset="-122"/>
                    <a:sym typeface="Calibri" panose="020F0502020204030204"/>
                  </a:rPr>
                  <a:t>技能队伍</a:t>
                </a:r>
                <a:endParaRPr lang="zh-CN" altLang="en-US" sz="1705" b="1" dirty="0">
                  <a:solidFill>
                    <a:srgbClr val="0070C0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9323766" y="1482972"/>
                <a:ext cx="1495001" cy="48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705" b="1" dirty="0">
                    <a:solidFill>
                      <a:srgbClr val="0070C0"/>
                    </a:solidFill>
                    <a:cs typeface="宋体" panose="02010600030101010101" pitchFamily="2" charset="-122"/>
                    <a:sym typeface="Calibri" panose="020F0502020204030204"/>
                  </a:rPr>
                  <a:t>技术队伍</a:t>
                </a:r>
                <a:endParaRPr lang="zh-CN" altLang="en-US" sz="1705" b="1" dirty="0">
                  <a:solidFill>
                    <a:srgbClr val="0070C0"/>
                  </a:solidFill>
                  <a:cs typeface="宋体" panose="02010600030101010101" pitchFamily="2" charset="-122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625" y="262890"/>
            <a:ext cx="2371090" cy="4286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  <a:cs typeface="+mj-cs"/>
              </a:rPr>
              <a:t>员工福利</a:t>
            </a:r>
            <a:endParaRPr kumimoji="0" lang="zh-CN" altLang="en-US" sz="2400" b="1" kern="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宋体" panose="02010600030101010101" pitchFamily="2" charset="-122"/>
              <a:cs typeface="+mj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571500" y="1428750"/>
            <a:ext cx="8358188" cy="1285875"/>
          </a:xfrm>
          <a:prstGeom prst="round2Diag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71500" y="1428750"/>
            <a:ext cx="8429625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固有福利：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、“五险一金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  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按照国家规定给员工缴纳社保和住房公积金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享受年休假、探亲假等假期，报销员工探亲路费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单圆角矩形 12"/>
          <p:cNvSpPr/>
          <p:nvPr/>
        </p:nvSpPr>
        <p:spPr>
          <a:xfrm>
            <a:off x="571500" y="2896870"/>
            <a:ext cx="8715375" cy="3301365"/>
          </a:xfrm>
          <a:prstGeom prst="snipRoundRect">
            <a:avLst/>
          </a:prstGeom>
          <a:solidFill>
            <a:srgbClr val="E2EDF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企业福利：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、员工学历教育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_GB2312" panose="02010609030101010101" pitchFamily="49" charset="-122"/>
                <a:ea typeface="仿宋_GB2312" panose="02010609030101010101" pitchFamily="49" charset="-122"/>
                <a:cs typeface="+mn-cs"/>
              </a:rPr>
              <a:t>—</a:t>
            </a:r>
            <a:r>
              <a:rPr kumimoji="0" lang="zh-CN" altLang="en-US" sz="179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cs"/>
              </a:rPr>
              <a:t>鼓励员工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专升本，本升硕，给予学费补贴。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、员工子女就学</a:t>
            </a:r>
            <a:r>
              <a:rPr kumimoji="0" lang="en-US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联系库尔勒市最好学校，幼儿园、高中、大学学费补助，高考奖励。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、住房</a:t>
            </a:r>
            <a:r>
              <a:rPr kumimoji="0" lang="en-US" altLang="zh-CN" sz="179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kumimoji="0" lang="zh-CN" altLang="en-US" sz="179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免费提供单身宿舍和夫妻房、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员工可购买公司集资房或团购房。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79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CN" altLang="en-US" sz="179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、节日生活用品</a:t>
            </a:r>
            <a:r>
              <a:rPr kumimoji="0" lang="en-US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清油、米、面、肉、海鲜 、水果、牛奶、等。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79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zh-CN" altLang="en-US" sz="179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、为民服务</a:t>
            </a:r>
            <a:r>
              <a:rPr kumimoji="0" lang="en-US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kumimoji="0" lang="zh-CN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为新进员工统</a:t>
            </a:r>
            <a:r>
              <a:rPr kumimoji="0" lang="en-US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一办理落户手续、就业失业登记证、学费代偿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等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、其他</a:t>
            </a:r>
            <a:r>
              <a:rPr kumimoji="0" lang="en-US" altLang="zh-CN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kumimoji="0" lang="zh-CN" altLang="en-US" sz="179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生日卡，旅游费，春节、重阳节老人慰问费等等。</a:t>
            </a:r>
            <a:endParaRPr kumimoji="0" lang="en-US" altLang="zh-CN" sz="17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ba41b7f9-8196-41b1-954f-8fbe7119c18a}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汉仪中黑简"/>
        <a:cs typeface=""/>
      </a:majorFont>
      <a:minorFont>
        <a:latin typeface="Calibri"/>
        <a:ea typeface="汉仪中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WPS 演示</Application>
  <PresentationFormat>全屏显示(4:3)</PresentationFormat>
  <Paragraphs>211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汉仪中黑简</vt:lpstr>
      <vt:lpstr>黑体</vt:lpstr>
      <vt:lpstr>微软雅黑</vt:lpstr>
      <vt:lpstr>仿宋_GB2312</vt:lpstr>
      <vt:lpstr>仿宋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FiSh'S WebSite 徐晓维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cuijian</dc:creator>
  <cp:lastModifiedBy>夏木任曦</cp:lastModifiedBy>
  <cp:revision>1754</cp:revision>
  <dcterms:created xsi:type="dcterms:W3CDTF">2011-04-21T01:47:00Z</dcterms:created>
  <dcterms:modified xsi:type="dcterms:W3CDTF">2021-12-14T13:55:54Z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6935849D167D49B893094E0768FD093F</vt:lpwstr>
  </property>
</Properties>
</file>