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</p:sldMasterIdLst>
  <p:notesMasterIdLst>
    <p:notesMasterId r:id="rId11"/>
  </p:notesMasterIdLst>
  <p:sldIdLst>
    <p:sldId id="383" r:id="rId2"/>
    <p:sldId id="395" r:id="rId3"/>
    <p:sldId id="391" r:id="rId4"/>
    <p:sldId id="403" r:id="rId5"/>
    <p:sldId id="400" r:id="rId6"/>
    <p:sldId id="401" r:id="rId7"/>
    <p:sldId id="402" r:id="rId8"/>
    <p:sldId id="394" r:id="rId9"/>
    <p:sldId id="388" r:id="rId10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75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B32"/>
    <a:srgbClr val="62BAD7"/>
    <a:srgbClr val="224A6B"/>
    <a:srgbClr val="6F889E"/>
    <a:srgbClr val="477597"/>
    <a:srgbClr val="32496D"/>
    <a:srgbClr val="BFBFBF"/>
    <a:srgbClr val="3099BB"/>
    <a:srgbClr val="0C3C6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55" autoAdjust="0"/>
    <p:restoredTop sz="94322" autoAdjust="0"/>
  </p:normalViewPr>
  <p:slideViewPr>
    <p:cSldViewPr snapToGrid="0" snapToObjects="1">
      <p:cViewPr varScale="1">
        <p:scale>
          <a:sx n="37" d="100"/>
          <a:sy n="37" d="100"/>
        </p:scale>
        <p:origin x="444" y="16"/>
      </p:cViewPr>
      <p:guideLst>
        <p:guide orient="horz" pos="4275"/>
        <p:guide pos="768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6E-4CED-9757-7B52F078F7D6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6E-4CED-9757-7B52F078F7D6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26E-4CED-9757-7B52F078F7D6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26E-4CED-9757-7B52F078F7D6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26E-4CED-9757-7B52F078F7D6}"/>
              </c:ext>
            </c:extLst>
          </c:dPt>
          <c:dPt>
            <c:idx val="5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26E-4CED-9757-7B52F078F7D6}"/>
              </c:ext>
            </c:extLst>
          </c:dPt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33</c:v>
                </c:pt>
                <c:pt idx="1">
                  <c:v>33</c:v>
                </c:pt>
                <c:pt idx="2">
                  <c:v>33</c:v>
                </c:pt>
                <c:pt idx="3">
                  <c:v>33</c:v>
                </c:pt>
                <c:pt idx="4">
                  <c:v>33</c:v>
                </c:pt>
                <c:pt idx="5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26E-4CED-9757-7B52F078F7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DDE0F0-65A7-4F64-9B80-4A1B64DA2CA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1FBCE64-AB96-4615-89B5-9F37A08442AD}">
      <dgm:prSet phldrT="[文本]" custT="1"/>
      <dgm:spPr/>
      <dgm:t>
        <a:bodyPr/>
        <a:lstStyle/>
        <a:p>
          <a:r>
            <a: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任职要求：</a:t>
          </a:r>
          <a:r>
            <a:rPr lang="zh-CN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本科以上学历，机电一体化、电气、自动化、机械等相关专业</a:t>
          </a:r>
          <a:endParaRPr lang="zh-CN" altLang="en-US" sz="2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39524A2-6F86-4EC9-A334-E2A686342CCB}" type="parTrans" cxnId="{CF0714D9-5B6F-491A-B3EB-69C88786DEC5}">
      <dgm:prSet/>
      <dgm:spPr/>
      <dgm:t>
        <a:bodyPr/>
        <a:lstStyle/>
        <a:p>
          <a:endParaRPr lang="zh-CN" altLang="en-US" sz="2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15C27D7-5989-4633-9245-D2B9327FE191}" type="sibTrans" cxnId="{CF0714D9-5B6F-491A-B3EB-69C88786DEC5}">
      <dgm:prSet/>
      <dgm:spPr/>
      <dgm:t>
        <a:bodyPr/>
        <a:lstStyle/>
        <a:p>
          <a:endParaRPr lang="zh-CN" altLang="en-US" sz="2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2A4283A-16DB-4058-A59A-06904597BF68}">
      <dgm:prSet phldrT="[文本]" custT="1"/>
      <dgm:spPr/>
      <dgm:t>
        <a:bodyPr/>
        <a:lstStyle/>
        <a:p>
          <a:r>
            <a: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技能要求：熟练</a:t>
          </a:r>
          <a:r>
            <a:rPr lang="zh-CN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掌握</a:t>
          </a:r>
          <a:r>
            <a:rPr lang="en-US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plc</a:t>
          </a:r>
          <a:r>
            <a:rPr lang="zh-CN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编程软件，</a:t>
          </a:r>
          <a:r>
            <a:rPr lang="en-US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cad</a:t>
          </a:r>
          <a:r>
            <a:rPr lang="zh-CN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等制图软件</a:t>
          </a:r>
          <a:endParaRPr lang="zh-CN" altLang="en-US" sz="2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7E5109F-85DC-4B95-A2F7-147E59E9CD53}" type="parTrans" cxnId="{DEDA010D-CF55-4BCE-B0A9-A53BEF0576F6}">
      <dgm:prSet/>
      <dgm:spPr/>
      <dgm:t>
        <a:bodyPr/>
        <a:lstStyle/>
        <a:p>
          <a:endParaRPr lang="zh-CN" altLang="en-US" sz="2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2E76F62-D07F-4B59-AC43-1A4C1A88DBEE}" type="sibTrans" cxnId="{DEDA010D-CF55-4BCE-B0A9-A53BEF0576F6}">
      <dgm:prSet/>
      <dgm:spPr/>
      <dgm:t>
        <a:bodyPr/>
        <a:lstStyle/>
        <a:p>
          <a:endParaRPr lang="zh-CN" altLang="en-US" sz="2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4787E89-60B6-4EE1-8DA0-7C6D4A009F63}">
      <dgm:prSet phldrT="[文本]" custT="1"/>
      <dgm:spPr/>
      <dgm:t>
        <a:bodyPr/>
        <a:lstStyle/>
        <a:p>
          <a:r>
            <a: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基础要求：</a:t>
          </a:r>
          <a:r>
            <a:rPr lang="zh-CN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熟练掌握</a:t>
          </a:r>
          <a:r>
            <a:rPr lang="en-US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word</a:t>
          </a:r>
          <a:r>
            <a:rPr lang="zh-CN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excel</a:t>
          </a:r>
          <a:r>
            <a:rPr lang="zh-CN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sz="28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ppt</a:t>
          </a:r>
          <a:r>
            <a:rPr lang="zh-CN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等办公软件</a:t>
          </a:r>
          <a:endParaRPr lang="zh-CN" altLang="en-US" sz="2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45CA0CD-C72B-493C-8505-7801AD511F4E}" type="parTrans" cxnId="{01C9E31C-899B-4718-B071-39969F68E410}">
      <dgm:prSet/>
      <dgm:spPr/>
      <dgm:t>
        <a:bodyPr/>
        <a:lstStyle/>
        <a:p>
          <a:endParaRPr lang="zh-CN" altLang="en-US" sz="2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F7877AD-F053-4D9E-AD3C-799447AC9C08}" type="sibTrans" cxnId="{01C9E31C-899B-4718-B071-39969F68E410}">
      <dgm:prSet/>
      <dgm:spPr/>
      <dgm:t>
        <a:bodyPr/>
        <a:lstStyle/>
        <a:p>
          <a:endParaRPr lang="zh-CN" altLang="en-US" sz="2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B12C7B0-9527-4CE4-8A7D-C85398BAC32A}">
      <dgm:prSet phldrT="[文本]" custT="1"/>
      <dgm:spPr/>
      <dgm:t>
        <a:bodyPr/>
        <a:lstStyle/>
        <a:p>
          <a:r>
            <a: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rPr>
            <a:t>相关能力：具备沟通协调能力，较强的抗压能力和应对突发事件的解决能力</a:t>
          </a:r>
        </a:p>
      </dgm:t>
    </dgm:pt>
    <dgm:pt modelId="{6962964D-C85E-4FFE-9796-C596A2E09D71}" type="parTrans" cxnId="{2128B9E0-629F-40AA-89C0-C91A45F7A48E}">
      <dgm:prSet/>
      <dgm:spPr/>
      <dgm:t>
        <a:bodyPr/>
        <a:lstStyle/>
        <a:p>
          <a:endParaRPr lang="zh-CN" altLang="en-US" sz="2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EA2653-29B2-43A1-8BB4-BB58E9994769}" type="sibTrans" cxnId="{2128B9E0-629F-40AA-89C0-C91A45F7A48E}">
      <dgm:prSet/>
      <dgm:spPr/>
      <dgm:t>
        <a:bodyPr/>
        <a:lstStyle/>
        <a:p>
          <a:endParaRPr lang="zh-CN" altLang="en-US" sz="28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852E5EC-3080-4EFA-A4CA-A470019592B0}" type="pres">
      <dgm:prSet presAssocID="{79DDE0F0-65A7-4F64-9B80-4A1B64DA2CA6}" presName="Name0" presStyleCnt="0">
        <dgm:presLayoutVars>
          <dgm:chMax val="7"/>
          <dgm:chPref val="7"/>
          <dgm:dir/>
        </dgm:presLayoutVars>
      </dgm:prSet>
      <dgm:spPr/>
    </dgm:pt>
    <dgm:pt modelId="{E95BACD4-FDC5-4A03-BB64-61A95AB43F0B}" type="pres">
      <dgm:prSet presAssocID="{79DDE0F0-65A7-4F64-9B80-4A1B64DA2CA6}" presName="Name1" presStyleCnt="0"/>
      <dgm:spPr/>
    </dgm:pt>
    <dgm:pt modelId="{B809BCB7-8EA7-4DEC-BB6F-4D2D2B8B225F}" type="pres">
      <dgm:prSet presAssocID="{79DDE0F0-65A7-4F64-9B80-4A1B64DA2CA6}" presName="cycle" presStyleCnt="0"/>
      <dgm:spPr/>
    </dgm:pt>
    <dgm:pt modelId="{3F966DDD-5F12-4C50-A828-76830CAA1EDD}" type="pres">
      <dgm:prSet presAssocID="{79DDE0F0-65A7-4F64-9B80-4A1B64DA2CA6}" presName="srcNode" presStyleLbl="node1" presStyleIdx="0" presStyleCnt="4"/>
      <dgm:spPr/>
    </dgm:pt>
    <dgm:pt modelId="{813E0BCB-B7B3-4064-8F9B-CE38592A9ABE}" type="pres">
      <dgm:prSet presAssocID="{79DDE0F0-65A7-4F64-9B80-4A1B64DA2CA6}" presName="conn" presStyleLbl="parChTrans1D2" presStyleIdx="0" presStyleCnt="1"/>
      <dgm:spPr/>
    </dgm:pt>
    <dgm:pt modelId="{89686677-1E02-4E2E-918A-2F7BA566E85E}" type="pres">
      <dgm:prSet presAssocID="{79DDE0F0-65A7-4F64-9B80-4A1B64DA2CA6}" presName="extraNode" presStyleLbl="node1" presStyleIdx="0" presStyleCnt="4"/>
      <dgm:spPr/>
    </dgm:pt>
    <dgm:pt modelId="{636E5765-7080-4477-87D1-D12028E60111}" type="pres">
      <dgm:prSet presAssocID="{79DDE0F0-65A7-4F64-9B80-4A1B64DA2CA6}" presName="dstNode" presStyleLbl="node1" presStyleIdx="0" presStyleCnt="4"/>
      <dgm:spPr/>
    </dgm:pt>
    <dgm:pt modelId="{7FA1E229-BDB0-464E-B06D-536D6AB6626A}" type="pres">
      <dgm:prSet presAssocID="{C1FBCE64-AB96-4615-89B5-9F37A08442AD}" presName="text_1" presStyleLbl="node1" presStyleIdx="0" presStyleCnt="4">
        <dgm:presLayoutVars>
          <dgm:bulletEnabled val="1"/>
        </dgm:presLayoutVars>
      </dgm:prSet>
      <dgm:spPr/>
    </dgm:pt>
    <dgm:pt modelId="{AF49E402-DFA1-4CD0-8F71-17AFDAA4D36F}" type="pres">
      <dgm:prSet presAssocID="{C1FBCE64-AB96-4615-89B5-9F37A08442AD}" presName="accent_1" presStyleCnt="0"/>
      <dgm:spPr/>
    </dgm:pt>
    <dgm:pt modelId="{F88660AC-C239-45A1-B173-07693740FDF2}" type="pres">
      <dgm:prSet presAssocID="{C1FBCE64-AB96-4615-89B5-9F37A08442AD}" presName="accentRepeatNode" presStyleLbl="solidFgAcc1" presStyleIdx="0" presStyleCnt="4" custScaleX="52793" custScaleY="52793"/>
      <dgm:spPr/>
    </dgm:pt>
    <dgm:pt modelId="{413F2E9E-FD78-4901-ACF9-4CD6BFC24E16}" type="pres">
      <dgm:prSet presAssocID="{42A4283A-16DB-4058-A59A-06904597BF68}" presName="text_2" presStyleLbl="node1" presStyleIdx="1" presStyleCnt="4">
        <dgm:presLayoutVars>
          <dgm:bulletEnabled val="1"/>
        </dgm:presLayoutVars>
      </dgm:prSet>
      <dgm:spPr/>
    </dgm:pt>
    <dgm:pt modelId="{31190FE6-7EF7-4F53-AB62-D2C4B5B54A47}" type="pres">
      <dgm:prSet presAssocID="{42A4283A-16DB-4058-A59A-06904597BF68}" presName="accent_2" presStyleCnt="0"/>
      <dgm:spPr/>
    </dgm:pt>
    <dgm:pt modelId="{FD009EF2-3B2F-4CC4-93EF-FBC33841EB67}" type="pres">
      <dgm:prSet presAssocID="{42A4283A-16DB-4058-A59A-06904597BF68}" presName="accentRepeatNode" presStyleLbl="solidFgAcc1" presStyleIdx="1" presStyleCnt="4" custScaleX="52793" custScaleY="52793"/>
      <dgm:spPr/>
    </dgm:pt>
    <dgm:pt modelId="{4D3EB95C-6A56-4323-95C5-F5ADDA79634E}" type="pres">
      <dgm:prSet presAssocID="{B4787E89-60B6-4EE1-8DA0-7C6D4A009F63}" presName="text_3" presStyleLbl="node1" presStyleIdx="2" presStyleCnt="4">
        <dgm:presLayoutVars>
          <dgm:bulletEnabled val="1"/>
        </dgm:presLayoutVars>
      </dgm:prSet>
      <dgm:spPr/>
    </dgm:pt>
    <dgm:pt modelId="{4B5DCDA2-C998-4AE4-8537-87F9BDFF2CA2}" type="pres">
      <dgm:prSet presAssocID="{B4787E89-60B6-4EE1-8DA0-7C6D4A009F63}" presName="accent_3" presStyleCnt="0"/>
      <dgm:spPr/>
    </dgm:pt>
    <dgm:pt modelId="{77003C41-3575-4C7A-84E0-E9401E8E5B02}" type="pres">
      <dgm:prSet presAssocID="{B4787E89-60B6-4EE1-8DA0-7C6D4A009F63}" presName="accentRepeatNode" presStyleLbl="solidFgAcc1" presStyleIdx="2" presStyleCnt="4" custScaleX="52793" custScaleY="52793"/>
      <dgm:spPr/>
    </dgm:pt>
    <dgm:pt modelId="{483315B1-1748-458E-ABD7-018E993CE7EA}" type="pres">
      <dgm:prSet presAssocID="{CB12C7B0-9527-4CE4-8A7D-C85398BAC32A}" presName="text_4" presStyleLbl="node1" presStyleIdx="3" presStyleCnt="4">
        <dgm:presLayoutVars>
          <dgm:bulletEnabled val="1"/>
        </dgm:presLayoutVars>
      </dgm:prSet>
      <dgm:spPr/>
    </dgm:pt>
    <dgm:pt modelId="{50114705-B608-4DF2-BFFD-FFA475410F21}" type="pres">
      <dgm:prSet presAssocID="{CB12C7B0-9527-4CE4-8A7D-C85398BAC32A}" presName="accent_4" presStyleCnt="0"/>
      <dgm:spPr/>
    </dgm:pt>
    <dgm:pt modelId="{8D38D797-2DD6-4566-8492-513C498C6A22}" type="pres">
      <dgm:prSet presAssocID="{CB12C7B0-9527-4CE4-8A7D-C85398BAC32A}" presName="accentRepeatNode" presStyleLbl="solidFgAcc1" presStyleIdx="3" presStyleCnt="4" custScaleX="59182" custScaleY="46575"/>
      <dgm:spPr/>
    </dgm:pt>
  </dgm:ptLst>
  <dgm:cxnLst>
    <dgm:cxn modelId="{DEDA010D-CF55-4BCE-B0A9-A53BEF0576F6}" srcId="{79DDE0F0-65A7-4F64-9B80-4A1B64DA2CA6}" destId="{42A4283A-16DB-4058-A59A-06904597BF68}" srcOrd="1" destOrd="0" parTransId="{47E5109F-85DC-4B95-A2F7-147E59E9CD53}" sibTransId="{82E76F62-D07F-4B59-AC43-1A4C1A88DBEE}"/>
    <dgm:cxn modelId="{01C9E31C-899B-4718-B071-39969F68E410}" srcId="{79DDE0F0-65A7-4F64-9B80-4A1B64DA2CA6}" destId="{B4787E89-60B6-4EE1-8DA0-7C6D4A009F63}" srcOrd="2" destOrd="0" parTransId="{C45CA0CD-C72B-493C-8505-7801AD511F4E}" sibTransId="{5F7877AD-F053-4D9E-AD3C-799447AC9C08}"/>
    <dgm:cxn modelId="{C18D2C1D-8A7B-4C28-9619-E90022D49B4D}" type="presOf" srcId="{42A4283A-16DB-4058-A59A-06904597BF68}" destId="{413F2E9E-FD78-4901-ACF9-4CD6BFC24E16}" srcOrd="0" destOrd="0" presId="urn:microsoft.com/office/officeart/2008/layout/VerticalCurvedList"/>
    <dgm:cxn modelId="{D2CB735C-8181-441F-BB85-87641AE392EB}" type="presOf" srcId="{CB12C7B0-9527-4CE4-8A7D-C85398BAC32A}" destId="{483315B1-1748-458E-ABD7-018E993CE7EA}" srcOrd="0" destOrd="0" presId="urn:microsoft.com/office/officeart/2008/layout/VerticalCurvedList"/>
    <dgm:cxn modelId="{CF0714D9-5B6F-491A-B3EB-69C88786DEC5}" srcId="{79DDE0F0-65A7-4F64-9B80-4A1B64DA2CA6}" destId="{C1FBCE64-AB96-4615-89B5-9F37A08442AD}" srcOrd="0" destOrd="0" parTransId="{639524A2-6F86-4EC9-A334-E2A686342CCB}" sibTransId="{715C27D7-5989-4633-9245-D2B9327FE191}"/>
    <dgm:cxn modelId="{2128B9E0-629F-40AA-89C0-C91A45F7A48E}" srcId="{79DDE0F0-65A7-4F64-9B80-4A1B64DA2CA6}" destId="{CB12C7B0-9527-4CE4-8A7D-C85398BAC32A}" srcOrd="3" destOrd="0" parTransId="{6962964D-C85E-4FFE-9796-C596A2E09D71}" sibTransId="{01EA2653-29B2-43A1-8BB4-BB58E9994769}"/>
    <dgm:cxn modelId="{A27F33E6-1A4D-4C24-AD57-B27AC0B86E59}" type="presOf" srcId="{C1FBCE64-AB96-4615-89B5-9F37A08442AD}" destId="{7FA1E229-BDB0-464E-B06D-536D6AB6626A}" srcOrd="0" destOrd="0" presId="urn:microsoft.com/office/officeart/2008/layout/VerticalCurvedList"/>
    <dgm:cxn modelId="{6C9008F3-89BD-47CB-8BC4-91C6353D4363}" type="presOf" srcId="{B4787E89-60B6-4EE1-8DA0-7C6D4A009F63}" destId="{4D3EB95C-6A56-4323-95C5-F5ADDA79634E}" srcOrd="0" destOrd="0" presId="urn:microsoft.com/office/officeart/2008/layout/VerticalCurvedList"/>
    <dgm:cxn modelId="{39CDA5F6-652E-44BA-B9A4-CC957DB46655}" type="presOf" srcId="{79DDE0F0-65A7-4F64-9B80-4A1B64DA2CA6}" destId="{7852E5EC-3080-4EFA-A4CA-A470019592B0}" srcOrd="0" destOrd="0" presId="urn:microsoft.com/office/officeart/2008/layout/VerticalCurvedList"/>
    <dgm:cxn modelId="{D19737F7-B418-48D6-893D-399C7B4DDD14}" type="presOf" srcId="{715C27D7-5989-4633-9245-D2B9327FE191}" destId="{813E0BCB-B7B3-4064-8F9B-CE38592A9ABE}" srcOrd="0" destOrd="0" presId="urn:microsoft.com/office/officeart/2008/layout/VerticalCurvedList"/>
    <dgm:cxn modelId="{D44B0DEB-EE52-4E64-AD14-89B168B0523E}" type="presParOf" srcId="{7852E5EC-3080-4EFA-A4CA-A470019592B0}" destId="{E95BACD4-FDC5-4A03-BB64-61A95AB43F0B}" srcOrd="0" destOrd="0" presId="urn:microsoft.com/office/officeart/2008/layout/VerticalCurvedList"/>
    <dgm:cxn modelId="{653D8A4E-B5EF-4168-9BBB-99930D42E099}" type="presParOf" srcId="{E95BACD4-FDC5-4A03-BB64-61A95AB43F0B}" destId="{B809BCB7-8EA7-4DEC-BB6F-4D2D2B8B225F}" srcOrd="0" destOrd="0" presId="urn:microsoft.com/office/officeart/2008/layout/VerticalCurvedList"/>
    <dgm:cxn modelId="{22F96929-6967-4E6F-B57D-C0D20280DBE8}" type="presParOf" srcId="{B809BCB7-8EA7-4DEC-BB6F-4D2D2B8B225F}" destId="{3F966DDD-5F12-4C50-A828-76830CAA1EDD}" srcOrd="0" destOrd="0" presId="urn:microsoft.com/office/officeart/2008/layout/VerticalCurvedList"/>
    <dgm:cxn modelId="{37726FB8-BD0F-49DD-9802-570ED55624CC}" type="presParOf" srcId="{B809BCB7-8EA7-4DEC-BB6F-4D2D2B8B225F}" destId="{813E0BCB-B7B3-4064-8F9B-CE38592A9ABE}" srcOrd="1" destOrd="0" presId="urn:microsoft.com/office/officeart/2008/layout/VerticalCurvedList"/>
    <dgm:cxn modelId="{F82A9930-1E0F-47AE-B085-A86692B9FBAC}" type="presParOf" srcId="{B809BCB7-8EA7-4DEC-BB6F-4D2D2B8B225F}" destId="{89686677-1E02-4E2E-918A-2F7BA566E85E}" srcOrd="2" destOrd="0" presId="urn:microsoft.com/office/officeart/2008/layout/VerticalCurvedList"/>
    <dgm:cxn modelId="{B8056EFB-13B3-4426-B734-23866213C04C}" type="presParOf" srcId="{B809BCB7-8EA7-4DEC-BB6F-4D2D2B8B225F}" destId="{636E5765-7080-4477-87D1-D12028E60111}" srcOrd="3" destOrd="0" presId="urn:microsoft.com/office/officeart/2008/layout/VerticalCurvedList"/>
    <dgm:cxn modelId="{D064E2A5-E670-4BEF-8ECF-E62C9160CECC}" type="presParOf" srcId="{E95BACD4-FDC5-4A03-BB64-61A95AB43F0B}" destId="{7FA1E229-BDB0-464E-B06D-536D6AB6626A}" srcOrd="1" destOrd="0" presId="urn:microsoft.com/office/officeart/2008/layout/VerticalCurvedList"/>
    <dgm:cxn modelId="{2A117690-C345-410D-9CDA-D8BA16A50707}" type="presParOf" srcId="{E95BACD4-FDC5-4A03-BB64-61A95AB43F0B}" destId="{AF49E402-DFA1-4CD0-8F71-17AFDAA4D36F}" srcOrd="2" destOrd="0" presId="urn:microsoft.com/office/officeart/2008/layout/VerticalCurvedList"/>
    <dgm:cxn modelId="{BEDAEB29-94D0-4762-9842-BC994CA1534D}" type="presParOf" srcId="{AF49E402-DFA1-4CD0-8F71-17AFDAA4D36F}" destId="{F88660AC-C239-45A1-B173-07693740FDF2}" srcOrd="0" destOrd="0" presId="urn:microsoft.com/office/officeart/2008/layout/VerticalCurvedList"/>
    <dgm:cxn modelId="{7AF37819-9DD0-4A55-9EB0-05CBF8FCE8BA}" type="presParOf" srcId="{E95BACD4-FDC5-4A03-BB64-61A95AB43F0B}" destId="{413F2E9E-FD78-4901-ACF9-4CD6BFC24E16}" srcOrd="3" destOrd="0" presId="urn:microsoft.com/office/officeart/2008/layout/VerticalCurvedList"/>
    <dgm:cxn modelId="{47E7DE2A-3349-47BF-B15E-BB834303970E}" type="presParOf" srcId="{E95BACD4-FDC5-4A03-BB64-61A95AB43F0B}" destId="{31190FE6-7EF7-4F53-AB62-D2C4B5B54A47}" srcOrd="4" destOrd="0" presId="urn:microsoft.com/office/officeart/2008/layout/VerticalCurvedList"/>
    <dgm:cxn modelId="{FADA4FDD-6409-4768-A40A-601E192AC147}" type="presParOf" srcId="{31190FE6-7EF7-4F53-AB62-D2C4B5B54A47}" destId="{FD009EF2-3B2F-4CC4-93EF-FBC33841EB67}" srcOrd="0" destOrd="0" presId="urn:microsoft.com/office/officeart/2008/layout/VerticalCurvedList"/>
    <dgm:cxn modelId="{580F12B0-0092-469B-B6E4-555F502B2902}" type="presParOf" srcId="{E95BACD4-FDC5-4A03-BB64-61A95AB43F0B}" destId="{4D3EB95C-6A56-4323-95C5-F5ADDA79634E}" srcOrd="5" destOrd="0" presId="urn:microsoft.com/office/officeart/2008/layout/VerticalCurvedList"/>
    <dgm:cxn modelId="{33F559F2-B959-443B-B755-736A03458B76}" type="presParOf" srcId="{E95BACD4-FDC5-4A03-BB64-61A95AB43F0B}" destId="{4B5DCDA2-C998-4AE4-8537-87F9BDFF2CA2}" srcOrd="6" destOrd="0" presId="urn:microsoft.com/office/officeart/2008/layout/VerticalCurvedList"/>
    <dgm:cxn modelId="{5F98F63A-B78D-4EFC-A5CA-6996A527CA2C}" type="presParOf" srcId="{4B5DCDA2-C998-4AE4-8537-87F9BDFF2CA2}" destId="{77003C41-3575-4C7A-84E0-E9401E8E5B02}" srcOrd="0" destOrd="0" presId="urn:microsoft.com/office/officeart/2008/layout/VerticalCurvedList"/>
    <dgm:cxn modelId="{4C6646D1-DB75-4CB8-816F-B5B16E40DB02}" type="presParOf" srcId="{E95BACD4-FDC5-4A03-BB64-61A95AB43F0B}" destId="{483315B1-1748-458E-ABD7-018E993CE7EA}" srcOrd="7" destOrd="0" presId="urn:microsoft.com/office/officeart/2008/layout/VerticalCurvedList"/>
    <dgm:cxn modelId="{3D734C75-5DBC-4FAF-8D5C-30DDE6E9594B}" type="presParOf" srcId="{E95BACD4-FDC5-4A03-BB64-61A95AB43F0B}" destId="{50114705-B608-4DF2-BFFD-FFA475410F21}" srcOrd="8" destOrd="0" presId="urn:microsoft.com/office/officeart/2008/layout/VerticalCurvedList"/>
    <dgm:cxn modelId="{3E9C72D8-6540-41B6-86FF-A0F2CF3F426E}" type="presParOf" srcId="{50114705-B608-4DF2-BFFD-FFA475410F21}" destId="{8D38D797-2DD6-4566-8492-513C498C6A2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E4DF52-463C-4A93-AFAE-4DAC36E51FF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DA3672D-0D20-4BD8-8E3A-0266FA56E915}">
      <dgm:prSet phldrT="[文本]"/>
      <dgm:spPr/>
      <dgm:t>
        <a:bodyPr/>
        <a:lstStyle/>
        <a:p>
          <a:r>
            <a:rPr lang="zh-CN" altLang="en-US" dirty="0"/>
            <a:t>设备保障部负责人</a:t>
          </a:r>
        </a:p>
      </dgm:t>
    </dgm:pt>
    <dgm:pt modelId="{8FCE9D19-6024-44B6-B797-0E1D7275DAA9}" type="parTrans" cxnId="{6F953623-2F22-4DAB-A2F7-458C2DBDEB57}">
      <dgm:prSet/>
      <dgm:spPr/>
      <dgm:t>
        <a:bodyPr/>
        <a:lstStyle/>
        <a:p>
          <a:endParaRPr lang="zh-CN" altLang="en-US"/>
        </a:p>
      </dgm:t>
    </dgm:pt>
    <dgm:pt modelId="{2D56F569-A453-49D2-A42E-B48CF92C78DE}" type="sibTrans" cxnId="{6F953623-2F22-4DAB-A2F7-458C2DBDEB57}">
      <dgm:prSet/>
      <dgm:spPr/>
      <dgm:t>
        <a:bodyPr/>
        <a:lstStyle/>
        <a:p>
          <a:endParaRPr lang="zh-CN" altLang="en-US"/>
        </a:p>
      </dgm:t>
    </dgm:pt>
    <dgm:pt modelId="{DEA06A59-625B-4EDA-A767-92F9DCDD094A}" type="asst">
      <dgm:prSet phldrT="[文本]"/>
      <dgm:spPr/>
      <dgm:t>
        <a:bodyPr/>
        <a:lstStyle/>
        <a:p>
          <a:r>
            <a:rPr lang="zh-CN" altLang="en-US" dirty="0"/>
            <a:t>设备组长</a:t>
          </a:r>
        </a:p>
      </dgm:t>
    </dgm:pt>
    <dgm:pt modelId="{64D42E5B-4992-457A-A7C5-51C17F96419E}" type="parTrans" cxnId="{1393C3EF-EB75-4D2E-9903-2539C0C683ED}">
      <dgm:prSet/>
      <dgm:spPr/>
      <dgm:t>
        <a:bodyPr/>
        <a:lstStyle/>
        <a:p>
          <a:endParaRPr lang="zh-CN" altLang="en-US"/>
        </a:p>
      </dgm:t>
    </dgm:pt>
    <dgm:pt modelId="{71E3DB17-7FF7-45E4-BEFD-868D6F2519C4}" type="sibTrans" cxnId="{1393C3EF-EB75-4D2E-9903-2539C0C683ED}">
      <dgm:prSet/>
      <dgm:spPr/>
      <dgm:t>
        <a:bodyPr/>
        <a:lstStyle/>
        <a:p>
          <a:endParaRPr lang="zh-CN" altLang="en-US"/>
        </a:p>
      </dgm:t>
    </dgm:pt>
    <dgm:pt modelId="{2B5E2D52-2BBF-4086-92A2-3DDEB3B10474}">
      <dgm:prSet phldrT="[文本]"/>
      <dgm:spPr>
        <a:solidFill>
          <a:srgbClr val="00B050"/>
        </a:solidFill>
      </dgm:spPr>
      <dgm:t>
        <a:bodyPr/>
        <a:lstStyle/>
        <a:p>
          <a:r>
            <a:rPr lang="zh-CN" altLang="en-US" dirty="0"/>
            <a:t>设备工程师</a:t>
          </a:r>
        </a:p>
      </dgm:t>
    </dgm:pt>
    <dgm:pt modelId="{31D0C89D-4D5B-4290-8A43-0327A12B9E5C}" type="parTrans" cxnId="{5F011BAC-5977-4B71-B272-7C9BC1624050}">
      <dgm:prSet/>
      <dgm:spPr/>
      <dgm:t>
        <a:bodyPr/>
        <a:lstStyle/>
        <a:p>
          <a:endParaRPr lang="zh-CN" altLang="en-US"/>
        </a:p>
      </dgm:t>
    </dgm:pt>
    <dgm:pt modelId="{4810995E-A0E4-481D-A628-EFB361C8E0E5}" type="sibTrans" cxnId="{5F011BAC-5977-4B71-B272-7C9BC1624050}">
      <dgm:prSet/>
      <dgm:spPr/>
      <dgm:t>
        <a:bodyPr/>
        <a:lstStyle/>
        <a:p>
          <a:endParaRPr lang="zh-CN" altLang="en-US"/>
        </a:p>
      </dgm:t>
    </dgm:pt>
    <dgm:pt modelId="{6CEE0BE9-2DDF-4A93-8EB6-42CE6BE0EA12}">
      <dgm:prSet phldrT="[文本]"/>
      <dgm:spPr/>
      <dgm:t>
        <a:bodyPr/>
        <a:lstStyle/>
        <a:p>
          <a:r>
            <a:rPr lang="zh-CN" altLang="en-US" dirty="0"/>
            <a:t>设备技术员</a:t>
          </a:r>
        </a:p>
      </dgm:t>
    </dgm:pt>
    <dgm:pt modelId="{459243E9-99F6-4826-A0DE-A2854880CDFE}" type="parTrans" cxnId="{EB28C293-7CAC-412E-93B6-5B87A4DE4688}">
      <dgm:prSet/>
      <dgm:spPr/>
      <dgm:t>
        <a:bodyPr/>
        <a:lstStyle/>
        <a:p>
          <a:endParaRPr lang="zh-CN" altLang="en-US"/>
        </a:p>
      </dgm:t>
    </dgm:pt>
    <dgm:pt modelId="{C78FF906-F7F6-4F11-AF02-016E8AEEBDDD}" type="sibTrans" cxnId="{EB28C293-7CAC-412E-93B6-5B87A4DE4688}">
      <dgm:prSet/>
      <dgm:spPr/>
      <dgm:t>
        <a:bodyPr/>
        <a:lstStyle/>
        <a:p>
          <a:endParaRPr lang="zh-CN" altLang="en-US"/>
        </a:p>
      </dgm:t>
    </dgm:pt>
    <dgm:pt modelId="{547505F4-DEC8-47E6-BB87-3FA44C83510E}" type="pres">
      <dgm:prSet presAssocID="{36E4DF52-463C-4A93-AFAE-4DAC36E51FF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015B26E-866B-4EB2-9240-11FB9CCC7962}" type="pres">
      <dgm:prSet presAssocID="{FDA3672D-0D20-4BD8-8E3A-0266FA56E915}" presName="hierRoot1" presStyleCnt="0">
        <dgm:presLayoutVars>
          <dgm:hierBranch val="init"/>
        </dgm:presLayoutVars>
      </dgm:prSet>
      <dgm:spPr/>
    </dgm:pt>
    <dgm:pt modelId="{07ACF681-67FA-4FE5-859E-3FF7D6663628}" type="pres">
      <dgm:prSet presAssocID="{FDA3672D-0D20-4BD8-8E3A-0266FA56E915}" presName="rootComposite1" presStyleCnt="0"/>
      <dgm:spPr/>
    </dgm:pt>
    <dgm:pt modelId="{F93E9151-58A7-4761-873A-0B917A926205}" type="pres">
      <dgm:prSet presAssocID="{FDA3672D-0D20-4BD8-8E3A-0266FA56E915}" presName="rootText1" presStyleLbl="node0" presStyleIdx="0" presStyleCnt="1" custScaleX="132662">
        <dgm:presLayoutVars>
          <dgm:chPref val="3"/>
        </dgm:presLayoutVars>
      </dgm:prSet>
      <dgm:spPr/>
    </dgm:pt>
    <dgm:pt modelId="{C44E0297-FAC0-4B8C-B98C-CA39F933E079}" type="pres">
      <dgm:prSet presAssocID="{FDA3672D-0D20-4BD8-8E3A-0266FA56E915}" presName="rootConnector1" presStyleLbl="node1" presStyleIdx="0" presStyleCnt="0"/>
      <dgm:spPr/>
    </dgm:pt>
    <dgm:pt modelId="{6EC23014-9F8C-4F05-82FC-411B9CA4A135}" type="pres">
      <dgm:prSet presAssocID="{FDA3672D-0D20-4BD8-8E3A-0266FA56E915}" presName="hierChild2" presStyleCnt="0"/>
      <dgm:spPr/>
    </dgm:pt>
    <dgm:pt modelId="{F575FE22-FE1C-4F5F-B642-1DF469B76933}" type="pres">
      <dgm:prSet presAssocID="{31D0C89D-4D5B-4290-8A43-0327A12B9E5C}" presName="Name37" presStyleLbl="parChTrans1D2" presStyleIdx="0" presStyleCnt="3"/>
      <dgm:spPr/>
    </dgm:pt>
    <dgm:pt modelId="{EBC8A03D-C277-4FF9-811D-152989426413}" type="pres">
      <dgm:prSet presAssocID="{2B5E2D52-2BBF-4086-92A2-3DDEB3B10474}" presName="hierRoot2" presStyleCnt="0">
        <dgm:presLayoutVars>
          <dgm:hierBranch val="init"/>
        </dgm:presLayoutVars>
      </dgm:prSet>
      <dgm:spPr/>
    </dgm:pt>
    <dgm:pt modelId="{A3A12BF1-43F0-4EE2-85E9-D20639901367}" type="pres">
      <dgm:prSet presAssocID="{2B5E2D52-2BBF-4086-92A2-3DDEB3B10474}" presName="rootComposite" presStyleCnt="0"/>
      <dgm:spPr/>
    </dgm:pt>
    <dgm:pt modelId="{BA8960AC-2BFA-42F1-9E7B-F14367FEB2DB}" type="pres">
      <dgm:prSet presAssocID="{2B5E2D52-2BBF-4086-92A2-3DDEB3B10474}" presName="rootText" presStyleLbl="node2" presStyleIdx="0" presStyleCnt="2">
        <dgm:presLayoutVars>
          <dgm:chPref val="3"/>
        </dgm:presLayoutVars>
      </dgm:prSet>
      <dgm:spPr/>
    </dgm:pt>
    <dgm:pt modelId="{C6D018CA-4363-428B-A2FF-1304E90429A7}" type="pres">
      <dgm:prSet presAssocID="{2B5E2D52-2BBF-4086-92A2-3DDEB3B10474}" presName="rootConnector" presStyleLbl="node2" presStyleIdx="0" presStyleCnt="2"/>
      <dgm:spPr/>
    </dgm:pt>
    <dgm:pt modelId="{FCE63AA1-8E21-49AF-9F02-1221876C9AAE}" type="pres">
      <dgm:prSet presAssocID="{2B5E2D52-2BBF-4086-92A2-3DDEB3B10474}" presName="hierChild4" presStyleCnt="0"/>
      <dgm:spPr/>
    </dgm:pt>
    <dgm:pt modelId="{683B77A8-E868-4AF7-9F67-5033126DF9AF}" type="pres">
      <dgm:prSet presAssocID="{2B5E2D52-2BBF-4086-92A2-3DDEB3B10474}" presName="hierChild5" presStyleCnt="0"/>
      <dgm:spPr/>
    </dgm:pt>
    <dgm:pt modelId="{64B3504C-7574-42A3-BFA2-F53A59DADF14}" type="pres">
      <dgm:prSet presAssocID="{459243E9-99F6-4826-A0DE-A2854880CDFE}" presName="Name37" presStyleLbl="parChTrans1D2" presStyleIdx="1" presStyleCnt="3"/>
      <dgm:spPr/>
    </dgm:pt>
    <dgm:pt modelId="{4C4E6479-250E-48CB-9774-C1E212FA1BC8}" type="pres">
      <dgm:prSet presAssocID="{6CEE0BE9-2DDF-4A93-8EB6-42CE6BE0EA12}" presName="hierRoot2" presStyleCnt="0">
        <dgm:presLayoutVars>
          <dgm:hierBranch val="init"/>
        </dgm:presLayoutVars>
      </dgm:prSet>
      <dgm:spPr/>
    </dgm:pt>
    <dgm:pt modelId="{22DEEBE7-BE69-4579-9A93-227FCD4A9C75}" type="pres">
      <dgm:prSet presAssocID="{6CEE0BE9-2DDF-4A93-8EB6-42CE6BE0EA12}" presName="rootComposite" presStyleCnt="0"/>
      <dgm:spPr/>
    </dgm:pt>
    <dgm:pt modelId="{D303EBD1-790C-4F11-A9CF-1BC899A38E4B}" type="pres">
      <dgm:prSet presAssocID="{6CEE0BE9-2DDF-4A93-8EB6-42CE6BE0EA12}" presName="rootText" presStyleLbl="node2" presStyleIdx="1" presStyleCnt="2">
        <dgm:presLayoutVars>
          <dgm:chPref val="3"/>
        </dgm:presLayoutVars>
      </dgm:prSet>
      <dgm:spPr/>
    </dgm:pt>
    <dgm:pt modelId="{58F75A86-C47C-4AD5-B049-2CBBA412B489}" type="pres">
      <dgm:prSet presAssocID="{6CEE0BE9-2DDF-4A93-8EB6-42CE6BE0EA12}" presName="rootConnector" presStyleLbl="node2" presStyleIdx="1" presStyleCnt="2"/>
      <dgm:spPr/>
    </dgm:pt>
    <dgm:pt modelId="{0FF39EA5-E32F-45F7-940F-15BB7D904A04}" type="pres">
      <dgm:prSet presAssocID="{6CEE0BE9-2DDF-4A93-8EB6-42CE6BE0EA12}" presName="hierChild4" presStyleCnt="0"/>
      <dgm:spPr/>
    </dgm:pt>
    <dgm:pt modelId="{734A90C2-1AE1-447A-A410-F2F737558FC4}" type="pres">
      <dgm:prSet presAssocID="{6CEE0BE9-2DDF-4A93-8EB6-42CE6BE0EA12}" presName="hierChild5" presStyleCnt="0"/>
      <dgm:spPr/>
    </dgm:pt>
    <dgm:pt modelId="{ED79AF9D-7238-419C-B546-FA23E7D57FBE}" type="pres">
      <dgm:prSet presAssocID="{FDA3672D-0D20-4BD8-8E3A-0266FA56E915}" presName="hierChild3" presStyleCnt="0"/>
      <dgm:spPr/>
    </dgm:pt>
    <dgm:pt modelId="{60940D22-74E2-4F60-9A90-BB81FC369012}" type="pres">
      <dgm:prSet presAssocID="{64D42E5B-4992-457A-A7C5-51C17F96419E}" presName="Name111" presStyleLbl="parChTrans1D2" presStyleIdx="2" presStyleCnt="3"/>
      <dgm:spPr/>
    </dgm:pt>
    <dgm:pt modelId="{5DB06983-0C37-4605-9B61-DA6FA0B45595}" type="pres">
      <dgm:prSet presAssocID="{DEA06A59-625B-4EDA-A767-92F9DCDD094A}" presName="hierRoot3" presStyleCnt="0">
        <dgm:presLayoutVars>
          <dgm:hierBranch val="init"/>
        </dgm:presLayoutVars>
      </dgm:prSet>
      <dgm:spPr/>
    </dgm:pt>
    <dgm:pt modelId="{CA784533-032C-4E1C-AADD-8557565033D2}" type="pres">
      <dgm:prSet presAssocID="{DEA06A59-625B-4EDA-A767-92F9DCDD094A}" presName="rootComposite3" presStyleCnt="0"/>
      <dgm:spPr/>
    </dgm:pt>
    <dgm:pt modelId="{BD54046B-7956-4E29-8D57-999BC50BA7BA}" type="pres">
      <dgm:prSet presAssocID="{DEA06A59-625B-4EDA-A767-92F9DCDD094A}" presName="rootText3" presStyleLbl="asst1" presStyleIdx="0" presStyleCnt="1">
        <dgm:presLayoutVars>
          <dgm:chPref val="3"/>
        </dgm:presLayoutVars>
      </dgm:prSet>
      <dgm:spPr/>
    </dgm:pt>
    <dgm:pt modelId="{EFA0FC7B-E447-4946-AF66-007834C31DFA}" type="pres">
      <dgm:prSet presAssocID="{DEA06A59-625B-4EDA-A767-92F9DCDD094A}" presName="rootConnector3" presStyleLbl="asst1" presStyleIdx="0" presStyleCnt="1"/>
      <dgm:spPr/>
    </dgm:pt>
    <dgm:pt modelId="{A9E53BAF-2690-4CB1-9887-ACF9233AB8D9}" type="pres">
      <dgm:prSet presAssocID="{DEA06A59-625B-4EDA-A767-92F9DCDD094A}" presName="hierChild6" presStyleCnt="0"/>
      <dgm:spPr/>
    </dgm:pt>
    <dgm:pt modelId="{2C89480F-2162-43E7-B925-4438A7838A79}" type="pres">
      <dgm:prSet presAssocID="{DEA06A59-625B-4EDA-A767-92F9DCDD094A}" presName="hierChild7" presStyleCnt="0"/>
      <dgm:spPr/>
    </dgm:pt>
  </dgm:ptLst>
  <dgm:cxnLst>
    <dgm:cxn modelId="{6F953623-2F22-4DAB-A2F7-458C2DBDEB57}" srcId="{36E4DF52-463C-4A93-AFAE-4DAC36E51FF4}" destId="{FDA3672D-0D20-4BD8-8E3A-0266FA56E915}" srcOrd="0" destOrd="0" parTransId="{8FCE9D19-6024-44B6-B797-0E1D7275DAA9}" sibTransId="{2D56F569-A453-49D2-A42E-B48CF92C78DE}"/>
    <dgm:cxn modelId="{C6CD7E40-551F-4FF3-AFF6-0B44CCDE9AD4}" type="presOf" srcId="{DEA06A59-625B-4EDA-A767-92F9DCDD094A}" destId="{BD54046B-7956-4E29-8D57-999BC50BA7BA}" srcOrd="0" destOrd="0" presId="urn:microsoft.com/office/officeart/2005/8/layout/orgChart1"/>
    <dgm:cxn modelId="{D4212960-DB7B-4BC3-B617-3476779FBA4E}" type="presOf" srcId="{36E4DF52-463C-4A93-AFAE-4DAC36E51FF4}" destId="{547505F4-DEC8-47E6-BB87-3FA44C83510E}" srcOrd="0" destOrd="0" presId="urn:microsoft.com/office/officeart/2005/8/layout/orgChart1"/>
    <dgm:cxn modelId="{9FD6EE4A-C7F6-4E1C-BBFD-DD6B91C10B0D}" type="presOf" srcId="{2B5E2D52-2BBF-4086-92A2-3DDEB3B10474}" destId="{C6D018CA-4363-428B-A2FF-1304E90429A7}" srcOrd="1" destOrd="0" presId="urn:microsoft.com/office/officeart/2005/8/layout/orgChart1"/>
    <dgm:cxn modelId="{059DE14D-A45C-4836-9E33-EEFB17003A61}" type="presOf" srcId="{DEA06A59-625B-4EDA-A767-92F9DCDD094A}" destId="{EFA0FC7B-E447-4946-AF66-007834C31DFA}" srcOrd="1" destOrd="0" presId="urn:microsoft.com/office/officeart/2005/8/layout/orgChart1"/>
    <dgm:cxn modelId="{A7520A53-7583-432B-9927-2870C74BCB7B}" type="presOf" srcId="{FDA3672D-0D20-4BD8-8E3A-0266FA56E915}" destId="{F93E9151-58A7-4761-873A-0B917A926205}" srcOrd="0" destOrd="0" presId="urn:microsoft.com/office/officeart/2005/8/layout/orgChart1"/>
    <dgm:cxn modelId="{848FDA53-5CF2-40B9-937C-2D1CB83E02DF}" type="presOf" srcId="{31D0C89D-4D5B-4290-8A43-0327A12B9E5C}" destId="{F575FE22-FE1C-4F5F-B642-1DF469B76933}" srcOrd="0" destOrd="0" presId="urn:microsoft.com/office/officeart/2005/8/layout/orgChart1"/>
    <dgm:cxn modelId="{F77AF68A-AA8C-4201-A306-22E69269D42D}" type="presOf" srcId="{64D42E5B-4992-457A-A7C5-51C17F96419E}" destId="{60940D22-74E2-4F60-9A90-BB81FC369012}" srcOrd="0" destOrd="0" presId="urn:microsoft.com/office/officeart/2005/8/layout/orgChart1"/>
    <dgm:cxn modelId="{EB28C293-7CAC-412E-93B6-5B87A4DE4688}" srcId="{FDA3672D-0D20-4BD8-8E3A-0266FA56E915}" destId="{6CEE0BE9-2DDF-4A93-8EB6-42CE6BE0EA12}" srcOrd="2" destOrd="0" parTransId="{459243E9-99F6-4826-A0DE-A2854880CDFE}" sibTransId="{C78FF906-F7F6-4F11-AF02-016E8AEEBDDD}"/>
    <dgm:cxn modelId="{2F4860A1-97BA-4C62-AB7D-B034E450FE03}" type="presOf" srcId="{6CEE0BE9-2DDF-4A93-8EB6-42CE6BE0EA12}" destId="{D303EBD1-790C-4F11-A9CF-1BC899A38E4B}" srcOrd="0" destOrd="0" presId="urn:microsoft.com/office/officeart/2005/8/layout/orgChart1"/>
    <dgm:cxn modelId="{5F011BAC-5977-4B71-B272-7C9BC1624050}" srcId="{FDA3672D-0D20-4BD8-8E3A-0266FA56E915}" destId="{2B5E2D52-2BBF-4086-92A2-3DDEB3B10474}" srcOrd="1" destOrd="0" parTransId="{31D0C89D-4D5B-4290-8A43-0327A12B9E5C}" sibTransId="{4810995E-A0E4-481D-A628-EFB361C8E0E5}"/>
    <dgm:cxn modelId="{D7E4E7B4-44F0-45A0-9287-992E57FC302D}" type="presOf" srcId="{FDA3672D-0D20-4BD8-8E3A-0266FA56E915}" destId="{C44E0297-FAC0-4B8C-B98C-CA39F933E079}" srcOrd="1" destOrd="0" presId="urn:microsoft.com/office/officeart/2005/8/layout/orgChart1"/>
    <dgm:cxn modelId="{A5E1A7BA-BD6B-4CF2-A3A3-9E622848B049}" type="presOf" srcId="{2B5E2D52-2BBF-4086-92A2-3DDEB3B10474}" destId="{BA8960AC-2BFA-42F1-9E7B-F14367FEB2DB}" srcOrd="0" destOrd="0" presId="urn:microsoft.com/office/officeart/2005/8/layout/orgChart1"/>
    <dgm:cxn modelId="{0F210CE1-06D0-49F8-9447-E7C36C883378}" type="presOf" srcId="{6CEE0BE9-2DDF-4A93-8EB6-42CE6BE0EA12}" destId="{58F75A86-C47C-4AD5-B049-2CBBA412B489}" srcOrd="1" destOrd="0" presId="urn:microsoft.com/office/officeart/2005/8/layout/orgChart1"/>
    <dgm:cxn modelId="{1393C3EF-EB75-4D2E-9903-2539C0C683ED}" srcId="{FDA3672D-0D20-4BD8-8E3A-0266FA56E915}" destId="{DEA06A59-625B-4EDA-A767-92F9DCDD094A}" srcOrd="0" destOrd="0" parTransId="{64D42E5B-4992-457A-A7C5-51C17F96419E}" sibTransId="{71E3DB17-7FF7-45E4-BEFD-868D6F2519C4}"/>
    <dgm:cxn modelId="{CCAA75F4-B8AA-4AA7-A937-95C5D058B729}" type="presOf" srcId="{459243E9-99F6-4826-A0DE-A2854880CDFE}" destId="{64B3504C-7574-42A3-BFA2-F53A59DADF14}" srcOrd="0" destOrd="0" presId="urn:microsoft.com/office/officeart/2005/8/layout/orgChart1"/>
    <dgm:cxn modelId="{B5EFAF20-6985-4925-BD26-999DCF233ABE}" type="presParOf" srcId="{547505F4-DEC8-47E6-BB87-3FA44C83510E}" destId="{7015B26E-866B-4EB2-9240-11FB9CCC7962}" srcOrd="0" destOrd="0" presId="urn:microsoft.com/office/officeart/2005/8/layout/orgChart1"/>
    <dgm:cxn modelId="{03512499-7990-4E34-9438-E9A3A989A07F}" type="presParOf" srcId="{7015B26E-866B-4EB2-9240-11FB9CCC7962}" destId="{07ACF681-67FA-4FE5-859E-3FF7D6663628}" srcOrd="0" destOrd="0" presId="urn:microsoft.com/office/officeart/2005/8/layout/orgChart1"/>
    <dgm:cxn modelId="{D6B3211C-2A29-4352-B73D-3CEB6B08DC5E}" type="presParOf" srcId="{07ACF681-67FA-4FE5-859E-3FF7D6663628}" destId="{F93E9151-58A7-4761-873A-0B917A926205}" srcOrd="0" destOrd="0" presId="urn:microsoft.com/office/officeart/2005/8/layout/orgChart1"/>
    <dgm:cxn modelId="{4F92989F-3667-497C-96D6-092F039621A6}" type="presParOf" srcId="{07ACF681-67FA-4FE5-859E-3FF7D6663628}" destId="{C44E0297-FAC0-4B8C-B98C-CA39F933E079}" srcOrd="1" destOrd="0" presId="urn:microsoft.com/office/officeart/2005/8/layout/orgChart1"/>
    <dgm:cxn modelId="{3983A4F6-75D8-4F12-97DD-75E41C0F9E7B}" type="presParOf" srcId="{7015B26E-866B-4EB2-9240-11FB9CCC7962}" destId="{6EC23014-9F8C-4F05-82FC-411B9CA4A135}" srcOrd="1" destOrd="0" presId="urn:microsoft.com/office/officeart/2005/8/layout/orgChart1"/>
    <dgm:cxn modelId="{BC10D4A6-583A-47CE-8B46-714CD77DE361}" type="presParOf" srcId="{6EC23014-9F8C-4F05-82FC-411B9CA4A135}" destId="{F575FE22-FE1C-4F5F-B642-1DF469B76933}" srcOrd="0" destOrd="0" presId="urn:microsoft.com/office/officeart/2005/8/layout/orgChart1"/>
    <dgm:cxn modelId="{6146C59E-01F3-49B5-93A7-48BAC3B49A4A}" type="presParOf" srcId="{6EC23014-9F8C-4F05-82FC-411B9CA4A135}" destId="{EBC8A03D-C277-4FF9-811D-152989426413}" srcOrd="1" destOrd="0" presId="urn:microsoft.com/office/officeart/2005/8/layout/orgChart1"/>
    <dgm:cxn modelId="{9B05A87C-B911-48AD-9BE1-ECFEBE28B6AD}" type="presParOf" srcId="{EBC8A03D-C277-4FF9-811D-152989426413}" destId="{A3A12BF1-43F0-4EE2-85E9-D20639901367}" srcOrd="0" destOrd="0" presId="urn:microsoft.com/office/officeart/2005/8/layout/orgChart1"/>
    <dgm:cxn modelId="{1B96FB44-70C0-4CB1-A4DB-98FFC87F2AFF}" type="presParOf" srcId="{A3A12BF1-43F0-4EE2-85E9-D20639901367}" destId="{BA8960AC-2BFA-42F1-9E7B-F14367FEB2DB}" srcOrd="0" destOrd="0" presId="urn:microsoft.com/office/officeart/2005/8/layout/orgChart1"/>
    <dgm:cxn modelId="{69BE8549-9040-48C2-9363-9F320D87BDC8}" type="presParOf" srcId="{A3A12BF1-43F0-4EE2-85E9-D20639901367}" destId="{C6D018CA-4363-428B-A2FF-1304E90429A7}" srcOrd="1" destOrd="0" presId="urn:microsoft.com/office/officeart/2005/8/layout/orgChart1"/>
    <dgm:cxn modelId="{1C3DE64B-D376-4990-B428-C1029801CEC7}" type="presParOf" srcId="{EBC8A03D-C277-4FF9-811D-152989426413}" destId="{FCE63AA1-8E21-49AF-9F02-1221876C9AAE}" srcOrd="1" destOrd="0" presId="urn:microsoft.com/office/officeart/2005/8/layout/orgChart1"/>
    <dgm:cxn modelId="{D74093C2-1A56-4FAD-8A2A-A5EF90B13F0F}" type="presParOf" srcId="{EBC8A03D-C277-4FF9-811D-152989426413}" destId="{683B77A8-E868-4AF7-9F67-5033126DF9AF}" srcOrd="2" destOrd="0" presId="urn:microsoft.com/office/officeart/2005/8/layout/orgChart1"/>
    <dgm:cxn modelId="{FA00BF5C-4077-4D78-84BF-3B8456BCFEF5}" type="presParOf" srcId="{6EC23014-9F8C-4F05-82FC-411B9CA4A135}" destId="{64B3504C-7574-42A3-BFA2-F53A59DADF14}" srcOrd="2" destOrd="0" presId="urn:microsoft.com/office/officeart/2005/8/layout/orgChart1"/>
    <dgm:cxn modelId="{48836201-D1F9-4DBD-BC89-D9EC971581A2}" type="presParOf" srcId="{6EC23014-9F8C-4F05-82FC-411B9CA4A135}" destId="{4C4E6479-250E-48CB-9774-C1E212FA1BC8}" srcOrd="3" destOrd="0" presId="urn:microsoft.com/office/officeart/2005/8/layout/orgChart1"/>
    <dgm:cxn modelId="{30AE7831-D165-4F02-88BD-CCCFB7291D3F}" type="presParOf" srcId="{4C4E6479-250E-48CB-9774-C1E212FA1BC8}" destId="{22DEEBE7-BE69-4579-9A93-227FCD4A9C75}" srcOrd="0" destOrd="0" presId="urn:microsoft.com/office/officeart/2005/8/layout/orgChart1"/>
    <dgm:cxn modelId="{354B8FDB-1D6B-498C-AE71-5AD331060B87}" type="presParOf" srcId="{22DEEBE7-BE69-4579-9A93-227FCD4A9C75}" destId="{D303EBD1-790C-4F11-A9CF-1BC899A38E4B}" srcOrd="0" destOrd="0" presId="urn:microsoft.com/office/officeart/2005/8/layout/orgChart1"/>
    <dgm:cxn modelId="{19A968EC-28FF-4A05-9FCC-2D4EF902449B}" type="presParOf" srcId="{22DEEBE7-BE69-4579-9A93-227FCD4A9C75}" destId="{58F75A86-C47C-4AD5-B049-2CBBA412B489}" srcOrd="1" destOrd="0" presId="urn:microsoft.com/office/officeart/2005/8/layout/orgChart1"/>
    <dgm:cxn modelId="{E9BCB1DF-FD1C-45E1-B96B-D83FC1EF9516}" type="presParOf" srcId="{4C4E6479-250E-48CB-9774-C1E212FA1BC8}" destId="{0FF39EA5-E32F-45F7-940F-15BB7D904A04}" srcOrd="1" destOrd="0" presId="urn:microsoft.com/office/officeart/2005/8/layout/orgChart1"/>
    <dgm:cxn modelId="{10A2DAC2-9A8C-4291-8213-11AF16B3F615}" type="presParOf" srcId="{4C4E6479-250E-48CB-9774-C1E212FA1BC8}" destId="{734A90C2-1AE1-447A-A410-F2F737558FC4}" srcOrd="2" destOrd="0" presId="urn:microsoft.com/office/officeart/2005/8/layout/orgChart1"/>
    <dgm:cxn modelId="{6B0B66EE-0A07-43D8-8956-F21F9398FD2C}" type="presParOf" srcId="{7015B26E-866B-4EB2-9240-11FB9CCC7962}" destId="{ED79AF9D-7238-419C-B546-FA23E7D57FBE}" srcOrd="2" destOrd="0" presId="urn:microsoft.com/office/officeart/2005/8/layout/orgChart1"/>
    <dgm:cxn modelId="{3C53F7A3-B5AF-4CD2-89EE-14434621F86A}" type="presParOf" srcId="{ED79AF9D-7238-419C-B546-FA23E7D57FBE}" destId="{60940D22-74E2-4F60-9A90-BB81FC369012}" srcOrd="0" destOrd="0" presId="urn:microsoft.com/office/officeart/2005/8/layout/orgChart1"/>
    <dgm:cxn modelId="{16516065-09DF-43D0-AAD7-FE76C170A939}" type="presParOf" srcId="{ED79AF9D-7238-419C-B546-FA23E7D57FBE}" destId="{5DB06983-0C37-4605-9B61-DA6FA0B45595}" srcOrd="1" destOrd="0" presId="urn:microsoft.com/office/officeart/2005/8/layout/orgChart1"/>
    <dgm:cxn modelId="{02EFF422-724B-499C-8F30-35F997E2B995}" type="presParOf" srcId="{5DB06983-0C37-4605-9B61-DA6FA0B45595}" destId="{CA784533-032C-4E1C-AADD-8557565033D2}" srcOrd="0" destOrd="0" presId="urn:microsoft.com/office/officeart/2005/8/layout/orgChart1"/>
    <dgm:cxn modelId="{96302271-A406-450A-9A70-F7B805980247}" type="presParOf" srcId="{CA784533-032C-4E1C-AADD-8557565033D2}" destId="{BD54046B-7956-4E29-8D57-999BC50BA7BA}" srcOrd="0" destOrd="0" presId="urn:microsoft.com/office/officeart/2005/8/layout/orgChart1"/>
    <dgm:cxn modelId="{699C89C8-FCAA-4DE5-ADF1-EC8EC341AC87}" type="presParOf" srcId="{CA784533-032C-4E1C-AADD-8557565033D2}" destId="{EFA0FC7B-E447-4946-AF66-007834C31DFA}" srcOrd="1" destOrd="0" presId="urn:microsoft.com/office/officeart/2005/8/layout/orgChart1"/>
    <dgm:cxn modelId="{35CA6E1D-5F7E-464C-8783-F87B0B9C96E5}" type="presParOf" srcId="{5DB06983-0C37-4605-9B61-DA6FA0B45595}" destId="{A9E53BAF-2690-4CB1-9887-ACF9233AB8D9}" srcOrd="1" destOrd="0" presId="urn:microsoft.com/office/officeart/2005/8/layout/orgChart1"/>
    <dgm:cxn modelId="{E5CA609A-0776-49BD-BE81-980DA7F268E0}" type="presParOf" srcId="{5DB06983-0C37-4605-9B61-DA6FA0B45595}" destId="{2C89480F-2162-43E7-B925-4438A7838A79}" srcOrd="2" destOrd="0" presId="urn:microsoft.com/office/officeart/2005/8/layout/orgChart1"/>
  </dgm:cxnLst>
  <dgm:bg/>
  <dgm:whole>
    <a:ln>
      <a:solidFill>
        <a:schemeClr val="tx2"/>
      </a:solidFill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B5D70F-D1EF-4068-B44E-DF6B393267BC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AF470E3-F409-4FAC-83D4-9897542DEF59}">
      <dgm:prSet phldrT="[文本]" custT="1"/>
      <dgm:spPr/>
      <dgm:t>
        <a:bodyPr/>
        <a:lstStyle/>
        <a:p>
          <a:r>
            <a:rPr lang="en-US" altLang="zh-CN" sz="4000" dirty="0"/>
            <a:t>1</a:t>
          </a:r>
          <a:endParaRPr lang="zh-CN" altLang="en-US" sz="4000" dirty="0"/>
        </a:p>
      </dgm:t>
    </dgm:pt>
    <dgm:pt modelId="{E98A762A-B97D-4177-B97E-35951C9ED0B8}" type="parTrans" cxnId="{8AEDC8C6-BC4C-4AAC-AA02-9654333EE4CC}">
      <dgm:prSet/>
      <dgm:spPr/>
      <dgm:t>
        <a:bodyPr/>
        <a:lstStyle/>
        <a:p>
          <a:endParaRPr lang="zh-CN" altLang="en-US" sz="2800"/>
        </a:p>
      </dgm:t>
    </dgm:pt>
    <dgm:pt modelId="{AF87F7EE-6B4D-4F9E-A419-74760157FEB2}" type="sibTrans" cxnId="{8AEDC8C6-BC4C-4AAC-AA02-9654333EE4CC}">
      <dgm:prSet/>
      <dgm:spPr/>
      <dgm:t>
        <a:bodyPr/>
        <a:lstStyle/>
        <a:p>
          <a:endParaRPr lang="zh-CN" altLang="en-US" sz="2800"/>
        </a:p>
      </dgm:t>
    </dgm:pt>
    <dgm:pt modelId="{D9C017D2-168E-4634-98F6-AB698285873C}">
      <dgm:prSet phldrT="[文本]" custT="1"/>
      <dgm:spPr/>
      <dgm:t>
        <a:bodyPr/>
        <a:lstStyle/>
        <a:p>
          <a:r>
            <a:rPr lang="zh-CN" altLang="en-US" sz="3200" b="1" dirty="0"/>
            <a:t>现场报名</a:t>
          </a:r>
        </a:p>
      </dgm:t>
    </dgm:pt>
    <dgm:pt modelId="{2BD0E478-98B7-4B2F-AC77-60E2C6AA9248}" type="parTrans" cxnId="{4786ABC9-B7D0-4160-BEE4-67DAB332C3C5}">
      <dgm:prSet/>
      <dgm:spPr/>
      <dgm:t>
        <a:bodyPr/>
        <a:lstStyle/>
        <a:p>
          <a:endParaRPr lang="zh-CN" altLang="en-US" sz="2800"/>
        </a:p>
      </dgm:t>
    </dgm:pt>
    <dgm:pt modelId="{0621ED61-C756-444A-8465-E0E32F20F84F}" type="sibTrans" cxnId="{4786ABC9-B7D0-4160-BEE4-67DAB332C3C5}">
      <dgm:prSet/>
      <dgm:spPr/>
      <dgm:t>
        <a:bodyPr/>
        <a:lstStyle/>
        <a:p>
          <a:endParaRPr lang="zh-CN" altLang="en-US" sz="2800"/>
        </a:p>
      </dgm:t>
    </dgm:pt>
    <dgm:pt modelId="{EFEAD521-5EEE-45B1-AFE4-D48D1BD4CEEA}">
      <dgm:prSet phldrT="[文本]" custT="1"/>
      <dgm:spPr/>
      <dgm:t>
        <a:bodyPr/>
        <a:lstStyle/>
        <a:p>
          <a:r>
            <a:rPr lang="en-US" altLang="zh-CN" sz="4000" dirty="0"/>
            <a:t>2</a:t>
          </a:r>
          <a:endParaRPr lang="zh-CN" altLang="en-US" sz="4000" dirty="0"/>
        </a:p>
      </dgm:t>
    </dgm:pt>
    <dgm:pt modelId="{B7954228-20DD-4707-AE9C-45A5BFC39F67}" type="parTrans" cxnId="{9F1450AB-51B9-4E8C-A9C5-DD3773F7917B}">
      <dgm:prSet/>
      <dgm:spPr/>
      <dgm:t>
        <a:bodyPr/>
        <a:lstStyle/>
        <a:p>
          <a:endParaRPr lang="zh-CN" altLang="en-US" sz="2800"/>
        </a:p>
      </dgm:t>
    </dgm:pt>
    <dgm:pt modelId="{63E55C21-2BB6-4560-BA9C-2CDD39E9CA2B}" type="sibTrans" cxnId="{9F1450AB-51B9-4E8C-A9C5-DD3773F7917B}">
      <dgm:prSet/>
      <dgm:spPr/>
      <dgm:t>
        <a:bodyPr/>
        <a:lstStyle/>
        <a:p>
          <a:endParaRPr lang="zh-CN" altLang="en-US" sz="2800"/>
        </a:p>
      </dgm:t>
    </dgm:pt>
    <dgm:pt modelId="{B8F7DAB1-E0A6-4AC6-B4B6-F1F4C8F40760}">
      <dgm:prSet phldrT="[文本]" custT="1"/>
      <dgm:spPr/>
      <dgm:t>
        <a:bodyPr/>
        <a:lstStyle/>
        <a:p>
          <a:r>
            <a:rPr lang="zh-CN" altLang="en-US" sz="3200" b="1" dirty="0">
              <a:solidFill>
                <a:srgbClr val="00B050"/>
              </a:solidFill>
            </a:rPr>
            <a:t>分组参加</a:t>
          </a:r>
          <a:r>
            <a:rPr lang="zh-CN" altLang="en-US" sz="3200" b="1" dirty="0">
              <a:solidFill>
                <a:schemeClr val="tx1"/>
              </a:solidFill>
            </a:rPr>
            <a:t>现场面试</a:t>
          </a:r>
        </a:p>
      </dgm:t>
    </dgm:pt>
    <dgm:pt modelId="{7EF14ABD-88C4-408E-AA57-7191547BFF73}" type="parTrans" cxnId="{EF2CEBE6-127E-42F4-86C4-E36B9FD282EF}">
      <dgm:prSet/>
      <dgm:spPr/>
      <dgm:t>
        <a:bodyPr/>
        <a:lstStyle/>
        <a:p>
          <a:endParaRPr lang="zh-CN" altLang="en-US" sz="2800"/>
        </a:p>
      </dgm:t>
    </dgm:pt>
    <dgm:pt modelId="{17660AE6-BFAA-4B9B-8FCF-28E0D4D8B9C9}" type="sibTrans" cxnId="{EF2CEBE6-127E-42F4-86C4-E36B9FD282EF}">
      <dgm:prSet/>
      <dgm:spPr/>
      <dgm:t>
        <a:bodyPr/>
        <a:lstStyle/>
        <a:p>
          <a:endParaRPr lang="zh-CN" altLang="en-US" sz="2800"/>
        </a:p>
      </dgm:t>
    </dgm:pt>
    <dgm:pt modelId="{B0A1D32B-53C9-4ACD-9949-2D7461F68650}">
      <dgm:prSet phldrT="[文本]" custT="1"/>
      <dgm:spPr/>
      <dgm:t>
        <a:bodyPr/>
        <a:lstStyle/>
        <a:p>
          <a:r>
            <a:rPr lang="zh-CN" altLang="en-US" sz="3200" b="1" dirty="0">
              <a:solidFill>
                <a:srgbClr val="92D050"/>
              </a:solidFill>
            </a:rPr>
            <a:t>面试通过者</a:t>
          </a:r>
        </a:p>
      </dgm:t>
    </dgm:pt>
    <dgm:pt modelId="{A968E779-1FBF-42A9-A04D-17D018023DDF}" type="parTrans" cxnId="{329769CF-91B2-4DDE-9037-81D475296C08}">
      <dgm:prSet/>
      <dgm:spPr/>
      <dgm:t>
        <a:bodyPr/>
        <a:lstStyle/>
        <a:p>
          <a:endParaRPr lang="zh-CN" altLang="en-US" sz="2800"/>
        </a:p>
      </dgm:t>
    </dgm:pt>
    <dgm:pt modelId="{8128C3FF-4DB7-4437-BC6E-849E4751600A}" type="sibTrans" cxnId="{329769CF-91B2-4DDE-9037-81D475296C08}">
      <dgm:prSet/>
      <dgm:spPr/>
      <dgm:t>
        <a:bodyPr/>
        <a:lstStyle/>
        <a:p>
          <a:endParaRPr lang="zh-CN" altLang="en-US" sz="2800"/>
        </a:p>
      </dgm:t>
    </dgm:pt>
    <dgm:pt modelId="{F2375614-EC37-45A1-971B-682B46A32E99}">
      <dgm:prSet phldrT="[文本]" custT="1"/>
      <dgm:spPr/>
      <dgm:t>
        <a:bodyPr/>
        <a:lstStyle/>
        <a:p>
          <a:r>
            <a:rPr lang="zh-CN" altLang="en-US" sz="3200" dirty="0"/>
            <a:t>入职中航</a:t>
          </a:r>
        </a:p>
      </dgm:t>
    </dgm:pt>
    <dgm:pt modelId="{F246C091-0C85-484F-8371-578399ED18C3}" type="parTrans" cxnId="{576B8247-2B45-4134-8AF4-51B5F5B0F8AB}">
      <dgm:prSet/>
      <dgm:spPr/>
      <dgm:t>
        <a:bodyPr/>
        <a:lstStyle/>
        <a:p>
          <a:endParaRPr lang="zh-CN" altLang="en-US" sz="2800"/>
        </a:p>
      </dgm:t>
    </dgm:pt>
    <dgm:pt modelId="{C9FE57A6-0014-4D0F-912E-7B9E9216D478}" type="sibTrans" cxnId="{576B8247-2B45-4134-8AF4-51B5F5B0F8AB}">
      <dgm:prSet/>
      <dgm:spPr/>
      <dgm:t>
        <a:bodyPr/>
        <a:lstStyle/>
        <a:p>
          <a:endParaRPr lang="zh-CN" altLang="en-US" sz="2800"/>
        </a:p>
      </dgm:t>
    </dgm:pt>
    <dgm:pt modelId="{A34AE1DC-287C-4CA9-84AB-E7CC689FD96D}">
      <dgm:prSet custT="1"/>
      <dgm:spPr/>
      <dgm:t>
        <a:bodyPr/>
        <a:lstStyle/>
        <a:p>
          <a:r>
            <a:rPr lang="en-US" altLang="zh-CN" sz="4000" dirty="0"/>
            <a:t>4</a:t>
          </a:r>
          <a:endParaRPr lang="zh-CN" altLang="en-US" sz="4000" dirty="0"/>
        </a:p>
      </dgm:t>
    </dgm:pt>
    <dgm:pt modelId="{DB7C16A3-0E39-40B4-95BE-E84CB4D5A4EF}" type="parTrans" cxnId="{5EB9EADD-9BB8-4002-B5EA-F21ED566617C}">
      <dgm:prSet/>
      <dgm:spPr/>
      <dgm:t>
        <a:bodyPr/>
        <a:lstStyle/>
        <a:p>
          <a:endParaRPr lang="zh-CN" altLang="en-US" sz="2800"/>
        </a:p>
      </dgm:t>
    </dgm:pt>
    <dgm:pt modelId="{392883CB-B392-46C8-B50B-A6C2263ECDE5}" type="sibTrans" cxnId="{5EB9EADD-9BB8-4002-B5EA-F21ED566617C}">
      <dgm:prSet/>
      <dgm:spPr/>
      <dgm:t>
        <a:bodyPr/>
        <a:lstStyle/>
        <a:p>
          <a:endParaRPr lang="zh-CN" altLang="en-US" sz="2800"/>
        </a:p>
      </dgm:t>
    </dgm:pt>
    <dgm:pt modelId="{51695C36-6B99-402B-9D39-81E5999942D3}">
      <dgm:prSet custT="1"/>
      <dgm:spPr/>
      <dgm:t>
        <a:bodyPr/>
        <a:lstStyle/>
        <a:p>
          <a:r>
            <a:rPr lang="en-US" altLang="zh-CN" sz="3200" dirty="0"/>
            <a:t>7</a:t>
          </a:r>
          <a:r>
            <a:rPr lang="zh-CN" altLang="en-US" sz="3200" dirty="0"/>
            <a:t>月份毕业后正式入职</a:t>
          </a:r>
          <a:endParaRPr lang="zh-CN" altLang="en-US" sz="3200" b="1" dirty="0"/>
        </a:p>
      </dgm:t>
    </dgm:pt>
    <dgm:pt modelId="{465DC1EC-411A-4E63-BB88-F194E70A181A}" type="parTrans" cxnId="{290D65E9-5799-415D-807C-62DD325C4E7C}">
      <dgm:prSet/>
      <dgm:spPr/>
      <dgm:t>
        <a:bodyPr/>
        <a:lstStyle/>
        <a:p>
          <a:endParaRPr lang="zh-CN" altLang="en-US" sz="2800"/>
        </a:p>
      </dgm:t>
    </dgm:pt>
    <dgm:pt modelId="{DC9D4674-ABD3-4070-A0CC-429ED4CB83B9}" type="sibTrans" cxnId="{290D65E9-5799-415D-807C-62DD325C4E7C}">
      <dgm:prSet/>
      <dgm:spPr/>
      <dgm:t>
        <a:bodyPr/>
        <a:lstStyle/>
        <a:p>
          <a:endParaRPr lang="zh-CN" altLang="en-US" sz="2800"/>
        </a:p>
      </dgm:t>
    </dgm:pt>
    <dgm:pt modelId="{D231E237-A56E-4767-A11D-1DF5E941FA70}" type="pres">
      <dgm:prSet presAssocID="{94B5D70F-D1EF-4068-B44E-DF6B393267BC}" presName="theList" presStyleCnt="0">
        <dgm:presLayoutVars>
          <dgm:dir/>
          <dgm:animLvl val="lvl"/>
          <dgm:resizeHandles val="exact"/>
        </dgm:presLayoutVars>
      </dgm:prSet>
      <dgm:spPr/>
    </dgm:pt>
    <dgm:pt modelId="{9A810BF5-0506-41BC-A8B3-45567385B290}" type="pres">
      <dgm:prSet presAssocID="{CAF470E3-F409-4FAC-83D4-9897542DEF59}" presName="compNode" presStyleCnt="0"/>
      <dgm:spPr/>
    </dgm:pt>
    <dgm:pt modelId="{E3FD9E0A-261A-4BF2-BB26-FA1D963E5FDD}" type="pres">
      <dgm:prSet presAssocID="{CAF470E3-F409-4FAC-83D4-9897542DEF59}" presName="noGeometry" presStyleCnt="0"/>
      <dgm:spPr/>
    </dgm:pt>
    <dgm:pt modelId="{192076EC-1561-4CDC-953E-560E5193C0B1}" type="pres">
      <dgm:prSet presAssocID="{CAF470E3-F409-4FAC-83D4-9897542DEF59}" presName="childTextVisible" presStyleLbl="bgAccFollowNode1" presStyleIdx="0" presStyleCnt="4">
        <dgm:presLayoutVars>
          <dgm:bulletEnabled val="1"/>
        </dgm:presLayoutVars>
      </dgm:prSet>
      <dgm:spPr/>
    </dgm:pt>
    <dgm:pt modelId="{77EF337F-7161-4414-9214-9EED3516158F}" type="pres">
      <dgm:prSet presAssocID="{CAF470E3-F409-4FAC-83D4-9897542DEF59}" presName="childTextHidden" presStyleLbl="bgAccFollowNode1" presStyleIdx="0" presStyleCnt="4"/>
      <dgm:spPr/>
    </dgm:pt>
    <dgm:pt modelId="{AA422A1E-37B9-4938-97D7-079EE3C89CCC}" type="pres">
      <dgm:prSet presAssocID="{CAF470E3-F409-4FAC-83D4-9897542DEF59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032DAAD1-1E23-4B68-8338-F1056E3283AD}" type="pres">
      <dgm:prSet presAssocID="{CAF470E3-F409-4FAC-83D4-9897542DEF59}" presName="aSpace" presStyleCnt="0"/>
      <dgm:spPr/>
    </dgm:pt>
    <dgm:pt modelId="{A9734ADD-1188-4B73-AE99-171DED707153}" type="pres">
      <dgm:prSet presAssocID="{EFEAD521-5EEE-45B1-AFE4-D48D1BD4CEEA}" presName="compNode" presStyleCnt="0"/>
      <dgm:spPr/>
    </dgm:pt>
    <dgm:pt modelId="{502F930C-3F50-4B22-8C10-379D5759D6AA}" type="pres">
      <dgm:prSet presAssocID="{EFEAD521-5EEE-45B1-AFE4-D48D1BD4CEEA}" presName="noGeometry" presStyleCnt="0"/>
      <dgm:spPr/>
    </dgm:pt>
    <dgm:pt modelId="{B4E68D3A-C493-4579-AAA2-C230550170A9}" type="pres">
      <dgm:prSet presAssocID="{EFEAD521-5EEE-45B1-AFE4-D48D1BD4CEEA}" presName="childTextVisible" presStyleLbl="bgAccFollowNode1" presStyleIdx="1" presStyleCnt="4">
        <dgm:presLayoutVars>
          <dgm:bulletEnabled val="1"/>
        </dgm:presLayoutVars>
      </dgm:prSet>
      <dgm:spPr/>
    </dgm:pt>
    <dgm:pt modelId="{B235DB39-5D33-489A-B64E-966334ED29A9}" type="pres">
      <dgm:prSet presAssocID="{EFEAD521-5EEE-45B1-AFE4-D48D1BD4CEEA}" presName="childTextHidden" presStyleLbl="bgAccFollowNode1" presStyleIdx="1" presStyleCnt="4"/>
      <dgm:spPr/>
    </dgm:pt>
    <dgm:pt modelId="{78563688-A1DB-4057-B591-B2A9B5A6B3EB}" type="pres">
      <dgm:prSet presAssocID="{EFEAD521-5EEE-45B1-AFE4-D48D1BD4CEEA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6504C732-514F-4870-A46B-D80B9787DA2F}" type="pres">
      <dgm:prSet presAssocID="{EFEAD521-5EEE-45B1-AFE4-D48D1BD4CEEA}" presName="aSpace" presStyleCnt="0"/>
      <dgm:spPr/>
    </dgm:pt>
    <dgm:pt modelId="{B89B072C-D027-440A-8C0C-DD9FE44903A1}" type="pres">
      <dgm:prSet presAssocID="{B0A1D32B-53C9-4ACD-9949-2D7461F68650}" presName="compNode" presStyleCnt="0"/>
      <dgm:spPr/>
    </dgm:pt>
    <dgm:pt modelId="{CE374316-9E35-4E92-9EB4-DB3616BA3FB7}" type="pres">
      <dgm:prSet presAssocID="{B0A1D32B-53C9-4ACD-9949-2D7461F68650}" presName="noGeometry" presStyleCnt="0"/>
      <dgm:spPr/>
    </dgm:pt>
    <dgm:pt modelId="{FC4615E1-60CD-44D6-9AE0-9A72DF469C37}" type="pres">
      <dgm:prSet presAssocID="{B0A1D32B-53C9-4ACD-9949-2D7461F68650}" presName="childTextVisible" presStyleLbl="bgAccFollowNode1" presStyleIdx="2" presStyleCnt="4">
        <dgm:presLayoutVars>
          <dgm:bulletEnabled val="1"/>
        </dgm:presLayoutVars>
      </dgm:prSet>
      <dgm:spPr/>
    </dgm:pt>
    <dgm:pt modelId="{810CCDA7-4D83-4C94-88A4-87BBA81317F8}" type="pres">
      <dgm:prSet presAssocID="{B0A1D32B-53C9-4ACD-9949-2D7461F68650}" presName="childTextHidden" presStyleLbl="bgAccFollowNode1" presStyleIdx="2" presStyleCnt="4"/>
      <dgm:spPr/>
    </dgm:pt>
    <dgm:pt modelId="{8093AF38-6B9F-4068-84DA-7F0B15755D47}" type="pres">
      <dgm:prSet presAssocID="{B0A1D32B-53C9-4ACD-9949-2D7461F68650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93FDC416-E57C-4C49-9346-4E0AA92B609B}" type="pres">
      <dgm:prSet presAssocID="{B0A1D32B-53C9-4ACD-9949-2D7461F68650}" presName="aSpace" presStyleCnt="0"/>
      <dgm:spPr/>
    </dgm:pt>
    <dgm:pt modelId="{96DB18D3-C113-4DDA-BB64-47AF90BE6718}" type="pres">
      <dgm:prSet presAssocID="{A34AE1DC-287C-4CA9-84AB-E7CC689FD96D}" presName="compNode" presStyleCnt="0"/>
      <dgm:spPr/>
    </dgm:pt>
    <dgm:pt modelId="{C7592BE3-0E10-4315-8FC3-E43F01B6E440}" type="pres">
      <dgm:prSet presAssocID="{A34AE1DC-287C-4CA9-84AB-E7CC689FD96D}" presName="noGeometry" presStyleCnt="0"/>
      <dgm:spPr/>
    </dgm:pt>
    <dgm:pt modelId="{47D732F2-EA55-4830-8365-F578C958F2EB}" type="pres">
      <dgm:prSet presAssocID="{A34AE1DC-287C-4CA9-84AB-E7CC689FD96D}" presName="childTextVisible" presStyleLbl="bgAccFollowNode1" presStyleIdx="3" presStyleCnt="4">
        <dgm:presLayoutVars>
          <dgm:bulletEnabled val="1"/>
        </dgm:presLayoutVars>
      </dgm:prSet>
      <dgm:spPr/>
    </dgm:pt>
    <dgm:pt modelId="{DA998241-472D-483A-8652-2D3C94FA3515}" type="pres">
      <dgm:prSet presAssocID="{A34AE1DC-287C-4CA9-84AB-E7CC689FD96D}" presName="childTextHidden" presStyleLbl="bgAccFollowNode1" presStyleIdx="3" presStyleCnt="4"/>
      <dgm:spPr/>
    </dgm:pt>
    <dgm:pt modelId="{C2386AA4-473C-4E4E-9874-727C55931060}" type="pres">
      <dgm:prSet presAssocID="{A34AE1DC-287C-4CA9-84AB-E7CC689FD96D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F14E3E05-7484-41B7-B918-6CC3B1D5BA29}" type="presOf" srcId="{CAF470E3-F409-4FAC-83D4-9897542DEF59}" destId="{AA422A1E-37B9-4938-97D7-079EE3C89CCC}" srcOrd="0" destOrd="0" presId="urn:microsoft.com/office/officeart/2005/8/layout/hProcess6"/>
    <dgm:cxn modelId="{3F75AA1D-FCC0-4D92-A4E5-95CF0332F9CC}" type="presOf" srcId="{94B5D70F-D1EF-4068-B44E-DF6B393267BC}" destId="{D231E237-A56E-4767-A11D-1DF5E941FA70}" srcOrd="0" destOrd="0" presId="urn:microsoft.com/office/officeart/2005/8/layout/hProcess6"/>
    <dgm:cxn modelId="{576B8247-2B45-4134-8AF4-51B5F5B0F8AB}" srcId="{B0A1D32B-53C9-4ACD-9949-2D7461F68650}" destId="{F2375614-EC37-45A1-971B-682B46A32E99}" srcOrd="0" destOrd="0" parTransId="{F246C091-0C85-484F-8371-578399ED18C3}" sibTransId="{C9FE57A6-0014-4D0F-912E-7B9E9216D478}"/>
    <dgm:cxn modelId="{CB6A0A51-2EAE-4D34-A278-7DD95BB9B8B2}" type="presOf" srcId="{51695C36-6B99-402B-9D39-81E5999942D3}" destId="{DA998241-472D-483A-8652-2D3C94FA3515}" srcOrd="1" destOrd="0" presId="urn:microsoft.com/office/officeart/2005/8/layout/hProcess6"/>
    <dgm:cxn modelId="{21781E71-3948-4E6C-A130-24B404FF3629}" type="presOf" srcId="{D9C017D2-168E-4634-98F6-AB698285873C}" destId="{77EF337F-7161-4414-9214-9EED3516158F}" srcOrd="1" destOrd="0" presId="urn:microsoft.com/office/officeart/2005/8/layout/hProcess6"/>
    <dgm:cxn modelId="{7ED30788-DFA0-4937-97C6-E1AB73EA0DAE}" type="presOf" srcId="{B8F7DAB1-E0A6-4AC6-B4B6-F1F4C8F40760}" destId="{B235DB39-5D33-489A-B64E-966334ED29A9}" srcOrd="1" destOrd="0" presId="urn:microsoft.com/office/officeart/2005/8/layout/hProcess6"/>
    <dgm:cxn modelId="{250D13A7-D965-480A-9C75-BFB5EF17A806}" type="presOf" srcId="{EFEAD521-5EEE-45B1-AFE4-D48D1BD4CEEA}" destId="{78563688-A1DB-4057-B591-B2A9B5A6B3EB}" srcOrd="0" destOrd="0" presId="urn:microsoft.com/office/officeart/2005/8/layout/hProcess6"/>
    <dgm:cxn modelId="{9F1450AB-51B9-4E8C-A9C5-DD3773F7917B}" srcId="{94B5D70F-D1EF-4068-B44E-DF6B393267BC}" destId="{EFEAD521-5EEE-45B1-AFE4-D48D1BD4CEEA}" srcOrd="1" destOrd="0" parTransId="{B7954228-20DD-4707-AE9C-45A5BFC39F67}" sibTransId="{63E55C21-2BB6-4560-BA9C-2CDD39E9CA2B}"/>
    <dgm:cxn modelId="{771A94B3-7D12-4C81-BC2F-32ACA801EB00}" type="presOf" srcId="{A34AE1DC-287C-4CA9-84AB-E7CC689FD96D}" destId="{C2386AA4-473C-4E4E-9874-727C55931060}" srcOrd="0" destOrd="0" presId="urn:microsoft.com/office/officeart/2005/8/layout/hProcess6"/>
    <dgm:cxn modelId="{1C9C05C3-99E7-49BD-89EB-C9AEF9F29DE4}" type="presOf" srcId="{F2375614-EC37-45A1-971B-682B46A32E99}" destId="{810CCDA7-4D83-4C94-88A4-87BBA81317F8}" srcOrd="1" destOrd="0" presId="urn:microsoft.com/office/officeart/2005/8/layout/hProcess6"/>
    <dgm:cxn modelId="{8AEDC8C6-BC4C-4AAC-AA02-9654333EE4CC}" srcId="{94B5D70F-D1EF-4068-B44E-DF6B393267BC}" destId="{CAF470E3-F409-4FAC-83D4-9897542DEF59}" srcOrd="0" destOrd="0" parTransId="{E98A762A-B97D-4177-B97E-35951C9ED0B8}" sibTransId="{AF87F7EE-6B4D-4F9E-A419-74760157FEB2}"/>
    <dgm:cxn modelId="{4F97D7C7-BAE6-4F9D-A477-AC511D2B4263}" type="presOf" srcId="{B0A1D32B-53C9-4ACD-9949-2D7461F68650}" destId="{8093AF38-6B9F-4068-84DA-7F0B15755D47}" srcOrd="0" destOrd="0" presId="urn:microsoft.com/office/officeart/2005/8/layout/hProcess6"/>
    <dgm:cxn modelId="{4786ABC9-B7D0-4160-BEE4-67DAB332C3C5}" srcId="{CAF470E3-F409-4FAC-83D4-9897542DEF59}" destId="{D9C017D2-168E-4634-98F6-AB698285873C}" srcOrd="0" destOrd="0" parTransId="{2BD0E478-98B7-4B2F-AC77-60E2C6AA9248}" sibTransId="{0621ED61-C756-444A-8465-E0E32F20F84F}"/>
    <dgm:cxn modelId="{73321BCE-6263-4321-B872-E98A0FE95156}" type="presOf" srcId="{D9C017D2-168E-4634-98F6-AB698285873C}" destId="{192076EC-1561-4CDC-953E-560E5193C0B1}" srcOrd="0" destOrd="0" presId="urn:microsoft.com/office/officeart/2005/8/layout/hProcess6"/>
    <dgm:cxn modelId="{329769CF-91B2-4DDE-9037-81D475296C08}" srcId="{94B5D70F-D1EF-4068-B44E-DF6B393267BC}" destId="{B0A1D32B-53C9-4ACD-9949-2D7461F68650}" srcOrd="2" destOrd="0" parTransId="{A968E779-1FBF-42A9-A04D-17D018023DDF}" sibTransId="{8128C3FF-4DB7-4437-BC6E-849E4751600A}"/>
    <dgm:cxn modelId="{5EB9EADD-9BB8-4002-B5EA-F21ED566617C}" srcId="{94B5D70F-D1EF-4068-B44E-DF6B393267BC}" destId="{A34AE1DC-287C-4CA9-84AB-E7CC689FD96D}" srcOrd="3" destOrd="0" parTransId="{DB7C16A3-0E39-40B4-95BE-E84CB4D5A4EF}" sibTransId="{392883CB-B392-46C8-B50B-A6C2263ECDE5}"/>
    <dgm:cxn modelId="{EF2CEBE6-127E-42F4-86C4-E36B9FD282EF}" srcId="{EFEAD521-5EEE-45B1-AFE4-D48D1BD4CEEA}" destId="{B8F7DAB1-E0A6-4AC6-B4B6-F1F4C8F40760}" srcOrd="0" destOrd="0" parTransId="{7EF14ABD-88C4-408E-AA57-7191547BFF73}" sibTransId="{17660AE6-BFAA-4B9B-8FCF-28E0D4D8B9C9}"/>
    <dgm:cxn modelId="{4CACB6E7-30C3-4C39-9ED7-77EB941AD14F}" type="presOf" srcId="{51695C36-6B99-402B-9D39-81E5999942D3}" destId="{47D732F2-EA55-4830-8365-F578C958F2EB}" srcOrd="0" destOrd="0" presId="urn:microsoft.com/office/officeart/2005/8/layout/hProcess6"/>
    <dgm:cxn modelId="{290D65E9-5799-415D-807C-62DD325C4E7C}" srcId="{A34AE1DC-287C-4CA9-84AB-E7CC689FD96D}" destId="{51695C36-6B99-402B-9D39-81E5999942D3}" srcOrd="0" destOrd="0" parTransId="{465DC1EC-411A-4E63-BB88-F194E70A181A}" sibTransId="{DC9D4674-ABD3-4070-A0CC-429ED4CB83B9}"/>
    <dgm:cxn modelId="{F82929F2-360D-439D-B060-93CB73314E6D}" type="presOf" srcId="{F2375614-EC37-45A1-971B-682B46A32E99}" destId="{FC4615E1-60CD-44D6-9AE0-9A72DF469C37}" srcOrd="0" destOrd="0" presId="urn:microsoft.com/office/officeart/2005/8/layout/hProcess6"/>
    <dgm:cxn modelId="{5DAB5CFB-A9E4-499C-AE70-6D1690993C59}" type="presOf" srcId="{B8F7DAB1-E0A6-4AC6-B4B6-F1F4C8F40760}" destId="{B4E68D3A-C493-4579-AAA2-C230550170A9}" srcOrd="0" destOrd="0" presId="urn:microsoft.com/office/officeart/2005/8/layout/hProcess6"/>
    <dgm:cxn modelId="{A04D7CB6-6A3F-4169-800D-293BBCAA443E}" type="presParOf" srcId="{D231E237-A56E-4767-A11D-1DF5E941FA70}" destId="{9A810BF5-0506-41BC-A8B3-45567385B290}" srcOrd="0" destOrd="0" presId="urn:microsoft.com/office/officeart/2005/8/layout/hProcess6"/>
    <dgm:cxn modelId="{FFF5EBB2-5AB5-434D-9C07-1AFF977B48EE}" type="presParOf" srcId="{9A810BF5-0506-41BC-A8B3-45567385B290}" destId="{E3FD9E0A-261A-4BF2-BB26-FA1D963E5FDD}" srcOrd="0" destOrd="0" presId="urn:microsoft.com/office/officeart/2005/8/layout/hProcess6"/>
    <dgm:cxn modelId="{D2E29105-D8DA-4A22-B78F-31A5AEB43090}" type="presParOf" srcId="{9A810BF5-0506-41BC-A8B3-45567385B290}" destId="{192076EC-1561-4CDC-953E-560E5193C0B1}" srcOrd="1" destOrd="0" presId="urn:microsoft.com/office/officeart/2005/8/layout/hProcess6"/>
    <dgm:cxn modelId="{98A67E67-4FF2-4E73-9928-22A72628C07A}" type="presParOf" srcId="{9A810BF5-0506-41BC-A8B3-45567385B290}" destId="{77EF337F-7161-4414-9214-9EED3516158F}" srcOrd="2" destOrd="0" presId="urn:microsoft.com/office/officeart/2005/8/layout/hProcess6"/>
    <dgm:cxn modelId="{FBC76CA0-C6F1-407B-A21E-4CD36BA0E703}" type="presParOf" srcId="{9A810BF5-0506-41BC-A8B3-45567385B290}" destId="{AA422A1E-37B9-4938-97D7-079EE3C89CCC}" srcOrd="3" destOrd="0" presId="urn:microsoft.com/office/officeart/2005/8/layout/hProcess6"/>
    <dgm:cxn modelId="{F0E0805E-FBC7-4D2B-9F46-0FEA43B44CD3}" type="presParOf" srcId="{D231E237-A56E-4767-A11D-1DF5E941FA70}" destId="{032DAAD1-1E23-4B68-8338-F1056E3283AD}" srcOrd="1" destOrd="0" presId="urn:microsoft.com/office/officeart/2005/8/layout/hProcess6"/>
    <dgm:cxn modelId="{DDBC9F45-8F1E-48F2-B3A1-C98A88BA3793}" type="presParOf" srcId="{D231E237-A56E-4767-A11D-1DF5E941FA70}" destId="{A9734ADD-1188-4B73-AE99-171DED707153}" srcOrd="2" destOrd="0" presId="urn:microsoft.com/office/officeart/2005/8/layout/hProcess6"/>
    <dgm:cxn modelId="{E85FABB6-CB6D-4988-B47B-383E6880A338}" type="presParOf" srcId="{A9734ADD-1188-4B73-AE99-171DED707153}" destId="{502F930C-3F50-4B22-8C10-379D5759D6AA}" srcOrd="0" destOrd="0" presId="urn:microsoft.com/office/officeart/2005/8/layout/hProcess6"/>
    <dgm:cxn modelId="{FFE99FB5-A3EF-4231-9250-834369593EB8}" type="presParOf" srcId="{A9734ADD-1188-4B73-AE99-171DED707153}" destId="{B4E68D3A-C493-4579-AAA2-C230550170A9}" srcOrd="1" destOrd="0" presId="urn:microsoft.com/office/officeart/2005/8/layout/hProcess6"/>
    <dgm:cxn modelId="{AF7150D4-5834-4187-9812-12BC5C74AAB5}" type="presParOf" srcId="{A9734ADD-1188-4B73-AE99-171DED707153}" destId="{B235DB39-5D33-489A-B64E-966334ED29A9}" srcOrd="2" destOrd="0" presId="urn:microsoft.com/office/officeart/2005/8/layout/hProcess6"/>
    <dgm:cxn modelId="{35955AD7-9AF5-47A6-828F-FF484CE793A0}" type="presParOf" srcId="{A9734ADD-1188-4B73-AE99-171DED707153}" destId="{78563688-A1DB-4057-B591-B2A9B5A6B3EB}" srcOrd="3" destOrd="0" presId="urn:microsoft.com/office/officeart/2005/8/layout/hProcess6"/>
    <dgm:cxn modelId="{0578B849-6794-45F1-A369-4291FF6BF6FB}" type="presParOf" srcId="{D231E237-A56E-4767-A11D-1DF5E941FA70}" destId="{6504C732-514F-4870-A46B-D80B9787DA2F}" srcOrd="3" destOrd="0" presId="urn:microsoft.com/office/officeart/2005/8/layout/hProcess6"/>
    <dgm:cxn modelId="{782A5845-90DF-4D35-83AD-43B4BCB2FA12}" type="presParOf" srcId="{D231E237-A56E-4767-A11D-1DF5E941FA70}" destId="{B89B072C-D027-440A-8C0C-DD9FE44903A1}" srcOrd="4" destOrd="0" presId="urn:microsoft.com/office/officeart/2005/8/layout/hProcess6"/>
    <dgm:cxn modelId="{F07C1053-4C7C-4DB0-81AD-2B5EE3C43924}" type="presParOf" srcId="{B89B072C-D027-440A-8C0C-DD9FE44903A1}" destId="{CE374316-9E35-4E92-9EB4-DB3616BA3FB7}" srcOrd="0" destOrd="0" presId="urn:microsoft.com/office/officeart/2005/8/layout/hProcess6"/>
    <dgm:cxn modelId="{01B65C31-8067-4038-90F7-C7D3B7B2E670}" type="presParOf" srcId="{B89B072C-D027-440A-8C0C-DD9FE44903A1}" destId="{FC4615E1-60CD-44D6-9AE0-9A72DF469C37}" srcOrd="1" destOrd="0" presId="urn:microsoft.com/office/officeart/2005/8/layout/hProcess6"/>
    <dgm:cxn modelId="{1BC01BA5-6048-4323-BB25-E4BDE716289E}" type="presParOf" srcId="{B89B072C-D027-440A-8C0C-DD9FE44903A1}" destId="{810CCDA7-4D83-4C94-88A4-87BBA81317F8}" srcOrd="2" destOrd="0" presId="urn:microsoft.com/office/officeart/2005/8/layout/hProcess6"/>
    <dgm:cxn modelId="{DF6AEA69-EEEC-4FFE-A689-DDE979A2B472}" type="presParOf" srcId="{B89B072C-D027-440A-8C0C-DD9FE44903A1}" destId="{8093AF38-6B9F-4068-84DA-7F0B15755D47}" srcOrd="3" destOrd="0" presId="urn:microsoft.com/office/officeart/2005/8/layout/hProcess6"/>
    <dgm:cxn modelId="{25912F6B-00CB-4AC2-98A6-65E4584E126B}" type="presParOf" srcId="{D231E237-A56E-4767-A11D-1DF5E941FA70}" destId="{93FDC416-E57C-4C49-9346-4E0AA92B609B}" srcOrd="5" destOrd="0" presId="urn:microsoft.com/office/officeart/2005/8/layout/hProcess6"/>
    <dgm:cxn modelId="{4C902066-1243-4CF6-AF41-CE7F9B42F2CE}" type="presParOf" srcId="{D231E237-A56E-4767-A11D-1DF5E941FA70}" destId="{96DB18D3-C113-4DDA-BB64-47AF90BE6718}" srcOrd="6" destOrd="0" presId="urn:microsoft.com/office/officeart/2005/8/layout/hProcess6"/>
    <dgm:cxn modelId="{CE45826C-EBE6-4F0C-B561-407E6E1C74CF}" type="presParOf" srcId="{96DB18D3-C113-4DDA-BB64-47AF90BE6718}" destId="{C7592BE3-0E10-4315-8FC3-E43F01B6E440}" srcOrd="0" destOrd="0" presId="urn:microsoft.com/office/officeart/2005/8/layout/hProcess6"/>
    <dgm:cxn modelId="{23C3B22C-631E-45E1-BB84-A836E17909E0}" type="presParOf" srcId="{96DB18D3-C113-4DDA-BB64-47AF90BE6718}" destId="{47D732F2-EA55-4830-8365-F578C958F2EB}" srcOrd="1" destOrd="0" presId="urn:microsoft.com/office/officeart/2005/8/layout/hProcess6"/>
    <dgm:cxn modelId="{1D6CE492-9F64-4D01-8E84-F087CB7A245B}" type="presParOf" srcId="{96DB18D3-C113-4DDA-BB64-47AF90BE6718}" destId="{DA998241-472D-483A-8652-2D3C94FA3515}" srcOrd="2" destOrd="0" presId="urn:microsoft.com/office/officeart/2005/8/layout/hProcess6"/>
    <dgm:cxn modelId="{EF997037-46D5-4D11-8B4F-97E47E4CE080}" type="presParOf" srcId="{96DB18D3-C113-4DDA-BB64-47AF90BE6718}" destId="{C2386AA4-473C-4E4E-9874-727C55931060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B5D70F-D1EF-4068-B44E-DF6B393267BC}" type="doc">
      <dgm:prSet loTypeId="urn:microsoft.com/office/officeart/2005/8/layout/hProcess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EFEAD521-5EEE-45B1-AFE4-D48D1BD4CEEA}">
      <dgm:prSet phldrT="[文本]"/>
      <dgm:spPr>
        <a:solidFill>
          <a:srgbClr val="FFC000"/>
        </a:solidFill>
      </dgm:spPr>
      <dgm:t>
        <a:bodyPr/>
        <a:lstStyle/>
        <a:p>
          <a:r>
            <a:rPr lang="en-US" altLang="zh-CN" dirty="0"/>
            <a:t>5</a:t>
          </a:r>
          <a:endParaRPr lang="zh-CN" altLang="en-US" dirty="0"/>
        </a:p>
      </dgm:t>
    </dgm:pt>
    <dgm:pt modelId="{B7954228-20DD-4707-AE9C-45A5BFC39F67}" type="parTrans" cxnId="{9F1450AB-51B9-4E8C-A9C5-DD3773F7917B}">
      <dgm:prSet/>
      <dgm:spPr/>
      <dgm:t>
        <a:bodyPr/>
        <a:lstStyle/>
        <a:p>
          <a:endParaRPr lang="zh-CN" altLang="en-US"/>
        </a:p>
      </dgm:t>
    </dgm:pt>
    <dgm:pt modelId="{63E55C21-2BB6-4560-BA9C-2CDD39E9CA2B}" type="sibTrans" cxnId="{9F1450AB-51B9-4E8C-A9C5-DD3773F7917B}">
      <dgm:prSet/>
      <dgm:spPr/>
      <dgm:t>
        <a:bodyPr/>
        <a:lstStyle/>
        <a:p>
          <a:endParaRPr lang="zh-CN" altLang="en-US"/>
        </a:p>
      </dgm:t>
    </dgm:pt>
    <dgm:pt modelId="{B8F7DAB1-E0A6-4AC6-B4B6-F1F4C8F40760}">
      <dgm:prSet phldrT="[文本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altLang="zh-CN" sz="3200" b="1" dirty="0"/>
            <a:t>3</a:t>
          </a:r>
          <a:r>
            <a:rPr lang="zh-CN" altLang="en-US" sz="3200" b="1" dirty="0"/>
            <a:t>月</a:t>
          </a:r>
          <a:r>
            <a:rPr lang="en-US" altLang="zh-CN" sz="3200" b="1" dirty="0"/>
            <a:t>-7</a:t>
          </a:r>
          <a:r>
            <a:rPr lang="zh-CN" altLang="en-US" sz="3200" b="1" dirty="0"/>
            <a:t>月毕业前可联系</a:t>
          </a:r>
          <a:r>
            <a:rPr lang="en-US" altLang="zh-CN" sz="3200" b="1" dirty="0"/>
            <a:t>HR</a:t>
          </a:r>
          <a:r>
            <a:rPr lang="zh-CN" altLang="en-US" sz="3200" b="1" dirty="0"/>
            <a:t>到中航入职实习</a:t>
          </a:r>
          <a:r>
            <a:rPr lang="zh-CN" altLang="en-US" sz="1400" b="1" dirty="0"/>
            <a:t>（先签订三方协议）</a:t>
          </a:r>
        </a:p>
      </dgm:t>
    </dgm:pt>
    <dgm:pt modelId="{7EF14ABD-88C4-408E-AA57-7191547BFF73}" type="parTrans" cxnId="{EF2CEBE6-127E-42F4-86C4-E36B9FD282EF}">
      <dgm:prSet/>
      <dgm:spPr/>
      <dgm:t>
        <a:bodyPr/>
        <a:lstStyle/>
        <a:p>
          <a:endParaRPr lang="zh-CN" altLang="en-US"/>
        </a:p>
      </dgm:t>
    </dgm:pt>
    <dgm:pt modelId="{17660AE6-BFAA-4B9B-8FCF-28E0D4D8B9C9}" type="sibTrans" cxnId="{EF2CEBE6-127E-42F4-86C4-E36B9FD282EF}">
      <dgm:prSet/>
      <dgm:spPr/>
      <dgm:t>
        <a:bodyPr/>
        <a:lstStyle/>
        <a:p>
          <a:endParaRPr lang="zh-CN" altLang="en-US"/>
        </a:p>
      </dgm:t>
    </dgm:pt>
    <dgm:pt modelId="{D231E237-A56E-4767-A11D-1DF5E941FA70}" type="pres">
      <dgm:prSet presAssocID="{94B5D70F-D1EF-4068-B44E-DF6B393267BC}" presName="theList" presStyleCnt="0">
        <dgm:presLayoutVars>
          <dgm:dir/>
          <dgm:animLvl val="lvl"/>
          <dgm:resizeHandles val="exact"/>
        </dgm:presLayoutVars>
      </dgm:prSet>
      <dgm:spPr/>
    </dgm:pt>
    <dgm:pt modelId="{A9734ADD-1188-4B73-AE99-171DED707153}" type="pres">
      <dgm:prSet presAssocID="{EFEAD521-5EEE-45B1-AFE4-D48D1BD4CEEA}" presName="compNode" presStyleCnt="0"/>
      <dgm:spPr/>
    </dgm:pt>
    <dgm:pt modelId="{502F930C-3F50-4B22-8C10-379D5759D6AA}" type="pres">
      <dgm:prSet presAssocID="{EFEAD521-5EEE-45B1-AFE4-D48D1BD4CEEA}" presName="noGeometry" presStyleCnt="0"/>
      <dgm:spPr/>
    </dgm:pt>
    <dgm:pt modelId="{B4E68D3A-C493-4579-AAA2-C230550170A9}" type="pres">
      <dgm:prSet presAssocID="{EFEAD521-5EEE-45B1-AFE4-D48D1BD4CEEA}" presName="childTextVisible" presStyleLbl="bgAccFollowNode1" presStyleIdx="0" presStyleCnt="1" custScaleX="118984">
        <dgm:presLayoutVars>
          <dgm:bulletEnabled val="1"/>
        </dgm:presLayoutVars>
      </dgm:prSet>
      <dgm:spPr/>
    </dgm:pt>
    <dgm:pt modelId="{B235DB39-5D33-489A-B64E-966334ED29A9}" type="pres">
      <dgm:prSet presAssocID="{EFEAD521-5EEE-45B1-AFE4-D48D1BD4CEEA}" presName="childTextHidden" presStyleLbl="bgAccFollowNode1" presStyleIdx="0" presStyleCnt="1"/>
      <dgm:spPr/>
    </dgm:pt>
    <dgm:pt modelId="{78563688-A1DB-4057-B591-B2A9B5A6B3EB}" type="pres">
      <dgm:prSet presAssocID="{EFEAD521-5EEE-45B1-AFE4-D48D1BD4CEEA}" presName="parentText" presStyleLbl="node1" presStyleIdx="0" presStyleCnt="1">
        <dgm:presLayoutVars>
          <dgm:chMax val="1"/>
          <dgm:bulletEnabled val="1"/>
        </dgm:presLayoutVars>
      </dgm:prSet>
      <dgm:spPr/>
    </dgm:pt>
  </dgm:ptLst>
  <dgm:cxnLst>
    <dgm:cxn modelId="{3F75AA1D-FCC0-4D92-A4E5-95CF0332F9CC}" type="presOf" srcId="{94B5D70F-D1EF-4068-B44E-DF6B393267BC}" destId="{D231E237-A56E-4767-A11D-1DF5E941FA70}" srcOrd="0" destOrd="0" presId="urn:microsoft.com/office/officeart/2005/8/layout/hProcess6"/>
    <dgm:cxn modelId="{7ED30788-DFA0-4937-97C6-E1AB73EA0DAE}" type="presOf" srcId="{B8F7DAB1-E0A6-4AC6-B4B6-F1F4C8F40760}" destId="{B235DB39-5D33-489A-B64E-966334ED29A9}" srcOrd="1" destOrd="0" presId="urn:microsoft.com/office/officeart/2005/8/layout/hProcess6"/>
    <dgm:cxn modelId="{250D13A7-D965-480A-9C75-BFB5EF17A806}" type="presOf" srcId="{EFEAD521-5EEE-45B1-AFE4-D48D1BD4CEEA}" destId="{78563688-A1DB-4057-B591-B2A9B5A6B3EB}" srcOrd="0" destOrd="0" presId="urn:microsoft.com/office/officeart/2005/8/layout/hProcess6"/>
    <dgm:cxn modelId="{9F1450AB-51B9-4E8C-A9C5-DD3773F7917B}" srcId="{94B5D70F-D1EF-4068-B44E-DF6B393267BC}" destId="{EFEAD521-5EEE-45B1-AFE4-D48D1BD4CEEA}" srcOrd="0" destOrd="0" parTransId="{B7954228-20DD-4707-AE9C-45A5BFC39F67}" sibTransId="{63E55C21-2BB6-4560-BA9C-2CDD39E9CA2B}"/>
    <dgm:cxn modelId="{EF2CEBE6-127E-42F4-86C4-E36B9FD282EF}" srcId="{EFEAD521-5EEE-45B1-AFE4-D48D1BD4CEEA}" destId="{B8F7DAB1-E0A6-4AC6-B4B6-F1F4C8F40760}" srcOrd="0" destOrd="0" parTransId="{7EF14ABD-88C4-408E-AA57-7191547BFF73}" sibTransId="{17660AE6-BFAA-4B9B-8FCF-28E0D4D8B9C9}"/>
    <dgm:cxn modelId="{5DAB5CFB-A9E4-499C-AE70-6D1690993C59}" type="presOf" srcId="{B8F7DAB1-E0A6-4AC6-B4B6-F1F4C8F40760}" destId="{B4E68D3A-C493-4579-AAA2-C230550170A9}" srcOrd="0" destOrd="0" presId="urn:microsoft.com/office/officeart/2005/8/layout/hProcess6"/>
    <dgm:cxn modelId="{DDBC9F45-8F1E-48F2-B3A1-C98A88BA3793}" type="presParOf" srcId="{D231E237-A56E-4767-A11D-1DF5E941FA70}" destId="{A9734ADD-1188-4B73-AE99-171DED707153}" srcOrd="0" destOrd="0" presId="urn:microsoft.com/office/officeart/2005/8/layout/hProcess6"/>
    <dgm:cxn modelId="{E85FABB6-CB6D-4988-B47B-383E6880A338}" type="presParOf" srcId="{A9734ADD-1188-4B73-AE99-171DED707153}" destId="{502F930C-3F50-4B22-8C10-379D5759D6AA}" srcOrd="0" destOrd="0" presId="urn:microsoft.com/office/officeart/2005/8/layout/hProcess6"/>
    <dgm:cxn modelId="{FFE99FB5-A3EF-4231-9250-834369593EB8}" type="presParOf" srcId="{A9734ADD-1188-4B73-AE99-171DED707153}" destId="{B4E68D3A-C493-4579-AAA2-C230550170A9}" srcOrd="1" destOrd="0" presId="urn:microsoft.com/office/officeart/2005/8/layout/hProcess6"/>
    <dgm:cxn modelId="{AF7150D4-5834-4187-9812-12BC5C74AAB5}" type="presParOf" srcId="{A9734ADD-1188-4B73-AE99-171DED707153}" destId="{B235DB39-5D33-489A-B64E-966334ED29A9}" srcOrd="2" destOrd="0" presId="urn:microsoft.com/office/officeart/2005/8/layout/hProcess6"/>
    <dgm:cxn modelId="{35955AD7-9AF5-47A6-828F-FF484CE793A0}" type="presParOf" srcId="{A9734ADD-1188-4B73-AE99-171DED707153}" destId="{78563688-A1DB-4057-B591-B2A9B5A6B3EB}" srcOrd="3" destOrd="0" presId="urn:microsoft.com/office/officeart/2005/8/layout/hProcess6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3E0BCB-B7B3-4064-8F9B-CE38592A9ABE}">
      <dsp:nvSpPr>
        <dsp:cNvPr id="0" name=""/>
        <dsp:cNvSpPr/>
      </dsp:nvSpPr>
      <dsp:spPr>
        <a:xfrm>
          <a:off x="-4372626" y="-670702"/>
          <a:ext cx="5209441" cy="5209441"/>
        </a:xfrm>
        <a:prstGeom prst="blockArc">
          <a:avLst>
            <a:gd name="adj1" fmla="val 18900000"/>
            <a:gd name="adj2" fmla="val 2700000"/>
            <a:gd name="adj3" fmla="val 41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1E229-BDB0-464E-B06D-536D6AB6626A}">
      <dsp:nvSpPr>
        <dsp:cNvPr id="0" name=""/>
        <dsp:cNvSpPr/>
      </dsp:nvSpPr>
      <dsp:spPr>
        <a:xfrm>
          <a:off x="438375" y="297374"/>
          <a:ext cx="13867918" cy="595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328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任职要求：</a:t>
          </a:r>
          <a:r>
            <a:rPr lang="zh-CN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本科以上学历，机电一体化、电气、自动化、机械等相关专业</a:t>
          </a:r>
          <a:endParaRPr lang="zh-CN" altLang="en-US" sz="2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38375" y="297374"/>
        <a:ext cx="13867918" cy="595058"/>
      </dsp:txXfrm>
    </dsp:sp>
    <dsp:sp modelId="{F88660AC-C239-45A1-B173-07693740FDF2}">
      <dsp:nvSpPr>
        <dsp:cNvPr id="0" name=""/>
        <dsp:cNvSpPr/>
      </dsp:nvSpPr>
      <dsp:spPr>
        <a:xfrm>
          <a:off x="242032" y="398560"/>
          <a:ext cx="392686" cy="3926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3F2E9E-FD78-4901-ACF9-4CD6BFC24E16}">
      <dsp:nvSpPr>
        <dsp:cNvPr id="0" name=""/>
        <dsp:cNvSpPr/>
      </dsp:nvSpPr>
      <dsp:spPr>
        <a:xfrm>
          <a:off x="779536" y="1190117"/>
          <a:ext cx="13526758" cy="595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328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技能要求：熟练</a:t>
          </a:r>
          <a:r>
            <a:rPr lang="zh-CN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掌握</a:t>
          </a:r>
          <a:r>
            <a:rPr lang="en-US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plc</a:t>
          </a:r>
          <a:r>
            <a:rPr lang="zh-CN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编程软件，</a:t>
          </a:r>
          <a:r>
            <a:rPr lang="en-US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cad</a:t>
          </a:r>
          <a:r>
            <a:rPr lang="zh-CN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等制图软件</a:t>
          </a:r>
          <a:endParaRPr lang="zh-CN" altLang="en-US" sz="2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779536" y="1190117"/>
        <a:ext cx="13526758" cy="595058"/>
      </dsp:txXfrm>
    </dsp:sp>
    <dsp:sp modelId="{FD009EF2-3B2F-4CC4-93EF-FBC33841EB67}">
      <dsp:nvSpPr>
        <dsp:cNvPr id="0" name=""/>
        <dsp:cNvSpPr/>
      </dsp:nvSpPr>
      <dsp:spPr>
        <a:xfrm>
          <a:off x="583193" y="1291303"/>
          <a:ext cx="392686" cy="3926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EB95C-6A56-4323-95C5-F5ADDA79634E}">
      <dsp:nvSpPr>
        <dsp:cNvPr id="0" name=""/>
        <dsp:cNvSpPr/>
      </dsp:nvSpPr>
      <dsp:spPr>
        <a:xfrm>
          <a:off x="779536" y="2082860"/>
          <a:ext cx="13526758" cy="595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328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基础要求：</a:t>
          </a:r>
          <a:r>
            <a:rPr lang="zh-CN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熟练掌握</a:t>
          </a:r>
          <a:r>
            <a:rPr lang="en-US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word</a:t>
          </a:r>
          <a:r>
            <a:rPr lang="zh-CN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excel</a:t>
          </a:r>
          <a:r>
            <a:rPr lang="zh-CN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sz="2800" kern="12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ppt</a:t>
          </a:r>
          <a:r>
            <a:rPr lang="zh-CN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等办公软件</a:t>
          </a:r>
          <a:endParaRPr lang="zh-CN" altLang="en-US" sz="2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779536" y="2082860"/>
        <a:ext cx="13526758" cy="595058"/>
      </dsp:txXfrm>
    </dsp:sp>
    <dsp:sp modelId="{77003C41-3575-4C7A-84E0-E9401E8E5B02}">
      <dsp:nvSpPr>
        <dsp:cNvPr id="0" name=""/>
        <dsp:cNvSpPr/>
      </dsp:nvSpPr>
      <dsp:spPr>
        <a:xfrm>
          <a:off x="583193" y="2184046"/>
          <a:ext cx="392686" cy="3926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315B1-1748-458E-ABD7-018E993CE7EA}">
      <dsp:nvSpPr>
        <dsp:cNvPr id="0" name=""/>
        <dsp:cNvSpPr/>
      </dsp:nvSpPr>
      <dsp:spPr>
        <a:xfrm>
          <a:off x="438375" y="2975603"/>
          <a:ext cx="13867918" cy="595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328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相关能力：具备沟通协调能力，较强的抗压能力和应对突发事件的解决能力</a:t>
          </a:r>
        </a:p>
      </dsp:txBody>
      <dsp:txXfrm>
        <a:off x="438375" y="2975603"/>
        <a:ext cx="13867918" cy="595058"/>
      </dsp:txXfrm>
    </dsp:sp>
    <dsp:sp modelId="{8D38D797-2DD6-4566-8492-513C498C6A22}">
      <dsp:nvSpPr>
        <dsp:cNvPr id="0" name=""/>
        <dsp:cNvSpPr/>
      </dsp:nvSpPr>
      <dsp:spPr>
        <a:xfrm>
          <a:off x="218270" y="3099915"/>
          <a:ext cx="440209" cy="3464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940D22-74E2-4F60-9A90-BB81FC369012}">
      <dsp:nvSpPr>
        <dsp:cNvPr id="0" name=""/>
        <dsp:cNvSpPr/>
      </dsp:nvSpPr>
      <dsp:spPr>
        <a:xfrm>
          <a:off x="3084516" y="1583353"/>
          <a:ext cx="323701" cy="1418121"/>
        </a:xfrm>
        <a:custGeom>
          <a:avLst/>
          <a:gdLst/>
          <a:ahLst/>
          <a:cxnLst/>
          <a:rect l="0" t="0" r="0" b="0"/>
          <a:pathLst>
            <a:path>
              <a:moveTo>
                <a:pt x="323701" y="0"/>
              </a:moveTo>
              <a:lnTo>
                <a:pt x="323701" y="1418121"/>
              </a:lnTo>
              <a:lnTo>
                <a:pt x="0" y="14181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3504C-7574-42A3-BFA2-F53A59DADF14}">
      <dsp:nvSpPr>
        <dsp:cNvPr id="0" name=""/>
        <dsp:cNvSpPr/>
      </dsp:nvSpPr>
      <dsp:spPr>
        <a:xfrm>
          <a:off x="3408218" y="1583353"/>
          <a:ext cx="1865138" cy="28362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2541"/>
              </a:lnTo>
              <a:lnTo>
                <a:pt x="1865138" y="2512541"/>
              </a:lnTo>
              <a:lnTo>
                <a:pt x="1865138" y="28362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75FE22-FE1C-4F5F-B642-1DF469B76933}">
      <dsp:nvSpPr>
        <dsp:cNvPr id="0" name=""/>
        <dsp:cNvSpPr/>
      </dsp:nvSpPr>
      <dsp:spPr>
        <a:xfrm>
          <a:off x="1543079" y="1583353"/>
          <a:ext cx="1865138" cy="2836243"/>
        </a:xfrm>
        <a:custGeom>
          <a:avLst/>
          <a:gdLst/>
          <a:ahLst/>
          <a:cxnLst/>
          <a:rect l="0" t="0" r="0" b="0"/>
          <a:pathLst>
            <a:path>
              <a:moveTo>
                <a:pt x="1865138" y="0"/>
              </a:moveTo>
              <a:lnTo>
                <a:pt x="1865138" y="2512541"/>
              </a:lnTo>
              <a:lnTo>
                <a:pt x="0" y="2512541"/>
              </a:lnTo>
              <a:lnTo>
                <a:pt x="0" y="28362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3E9151-58A7-4761-873A-0B917A926205}">
      <dsp:nvSpPr>
        <dsp:cNvPr id="0" name=""/>
        <dsp:cNvSpPr/>
      </dsp:nvSpPr>
      <dsp:spPr>
        <a:xfrm>
          <a:off x="1363317" y="41916"/>
          <a:ext cx="4089800" cy="15414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900" kern="1200" dirty="0"/>
            <a:t>设备保障部负责人</a:t>
          </a:r>
        </a:p>
      </dsp:txBody>
      <dsp:txXfrm>
        <a:off x="1363317" y="41916"/>
        <a:ext cx="4089800" cy="1541436"/>
      </dsp:txXfrm>
    </dsp:sp>
    <dsp:sp modelId="{BA8960AC-2BFA-42F1-9E7B-F14367FEB2DB}">
      <dsp:nvSpPr>
        <dsp:cNvPr id="0" name=""/>
        <dsp:cNvSpPr/>
      </dsp:nvSpPr>
      <dsp:spPr>
        <a:xfrm>
          <a:off x="1643" y="4419596"/>
          <a:ext cx="3082872" cy="1541436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900" kern="1200" dirty="0"/>
            <a:t>设备工程师</a:t>
          </a:r>
        </a:p>
      </dsp:txBody>
      <dsp:txXfrm>
        <a:off x="1643" y="4419596"/>
        <a:ext cx="3082872" cy="1541436"/>
      </dsp:txXfrm>
    </dsp:sp>
    <dsp:sp modelId="{D303EBD1-790C-4F11-A9CF-1BC899A38E4B}">
      <dsp:nvSpPr>
        <dsp:cNvPr id="0" name=""/>
        <dsp:cNvSpPr/>
      </dsp:nvSpPr>
      <dsp:spPr>
        <a:xfrm>
          <a:off x="3731919" y="4419596"/>
          <a:ext cx="3082872" cy="15414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900" kern="1200" dirty="0"/>
            <a:t>设备技术员</a:t>
          </a:r>
        </a:p>
      </dsp:txBody>
      <dsp:txXfrm>
        <a:off x="3731919" y="4419596"/>
        <a:ext cx="3082872" cy="1541436"/>
      </dsp:txXfrm>
    </dsp:sp>
    <dsp:sp modelId="{BD54046B-7956-4E29-8D57-999BC50BA7BA}">
      <dsp:nvSpPr>
        <dsp:cNvPr id="0" name=""/>
        <dsp:cNvSpPr/>
      </dsp:nvSpPr>
      <dsp:spPr>
        <a:xfrm>
          <a:off x="1643" y="2230756"/>
          <a:ext cx="3082872" cy="15414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900" kern="1200" dirty="0"/>
            <a:t>设备组长</a:t>
          </a:r>
        </a:p>
      </dsp:txBody>
      <dsp:txXfrm>
        <a:off x="1643" y="2230756"/>
        <a:ext cx="3082872" cy="15414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2076EC-1561-4CDC-953E-560E5193C0B1}">
      <dsp:nvSpPr>
        <dsp:cNvPr id="0" name=""/>
        <dsp:cNvSpPr/>
      </dsp:nvSpPr>
      <dsp:spPr>
        <a:xfrm>
          <a:off x="911492" y="1380265"/>
          <a:ext cx="3608458" cy="315424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20320" rIns="4064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 dirty="0"/>
            <a:t>现场报名</a:t>
          </a:r>
        </a:p>
      </dsp:txBody>
      <dsp:txXfrm>
        <a:off x="1813607" y="1853402"/>
        <a:ext cx="1759123" cy="2207972"/>
      </dsp:txXfrm>
    </dsp:sp>
    <dsp:sp modelId="{AA422A1E-37B9-4938-97D7-079EE3C89CCC}">
      <dsp:nvSpPr>
        <dsp:cNvPr id="0" name=""/>
        <dsp:cNvSpPr/>
      </dsp:nvSpPr>
      <dsp:spPr>
        <a:xfrm>
          <a:off x="9377" y="2055274"/>
          <a:ext cx="1804229" cy="18042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000" kern="1200" dirty="0"/>
            <a:t>1</a:t>
          </a:r>
          <a:endParaRPr lang="zh-CN" altLang="en-US" sz="4000" kern="1200" dirty="0"/>
        </a:p>
      </dsp:txBody>
      <dsp:txXfrm>
        <a:off x="273600" y="2319497"/>
        <a:ext cx="1275783" cy="1275783"/>
      </dsp:txXfrm>
    </dsp:sp>
    <dsp:sp modelId="{B4E68D3A-C493-4579-AAA2-C230550170A9}">
      <dsp:nvSpPr>
        <dsp:cNvPr id="0" name=""/>
        <dsp:cNvSpPr/>
      </dsp:nvSpPr>
      <dsp:spPr>
        <a:xfrm>
          <a:off x="5647593" y="1380265"/>
          <a:ext cx="3608458" cy="315424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20320" rIns="4064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 dirty="0">
              <a:solidFill>
                <a:srgbClr val="00B050"/>
              </a:solidFill>
            </a:rPr>
            <a:t>分组参加</a:t>
          </a:r>
          <a:r>
            <a:rPr lang="zh-CN" altLang="en-US" sz="3200" b="1" kern="1200" dirty="0">
              <a:solidFill>
                <a:schemeClr val="tx1"/>
              </a:solidFill>
            </a:rPr>
            <a:t>现场面试</a:t>
          </a:r>
        </a:p>
      </dsp:txBody>
      <dsp:txXfrm>
        <a:off x="6549708" y="1853402"/>
        <a:ext cx="1759123" cy="2207972"/>
      </dsp:txXfrm>
    </dsp:sp>
    <dsp:sp modelId="{78563688-A1DB-4057-B591-B2A9B5A6B3EB}">
      <dsp:nvSpPr>
        <dsp:cNvPr id="0" name=""/>
        <dsp:cNvSpPr/>
      </dsp:nvSpPr>
      <dsp:spPr>
        <a:xfrm>
          <a:off x="4745479" y="2055274"/>
          <a:ext cx="1804229" cy="18042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000" kern="1200" dirty="0"/>
            <a:t>2</a:t>
          </a:r>
          <a:endParaRPr lang="zh-CN" altLang="en-US" sz="4000" kern="1200" dirty="0"/>
        </a:p>
      </dsp:txBody>
      <dsp:txXfrm>
        <a:off x="5009702" y="2319497"/>
        <a:ext cx="1275783" cy="1275783"/>
      </dsp:txXfrm>
    </dsp:sp>
    <dsp:sp modelId="{FC4615E1-60CD-44D6-9AE0-9A72DF469C37}">
      <dsp:nvSpPr>
        <dsp:cNvPr id="0" name=""/>
        <dsp:cNvSpPr/>
      </dsp:nvSpPr>
      <dsp:spPr>
        <a:xfrm>
          <a:off x="10383695" y="1380265"/>
          <a:ext cx="3608458" cy="315424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20320" rIns="4064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/>
            <a:t>入职中航</a:t>
          </a:r>
        </a:p>
      </dsp:txBody>
      <dsp:txXfrm>
        <a:off x="11285809" y="1853402"/>
        <a:ext cx="1759123" cy="2207972"/>
      </dsp:txXfrm>
    </dsp:sp>
    <dsp:sp modelId="{8093AF38-6B9F-4068-84DA-7F0B15755D47}">
      <dsp:nvSpPr>
        <dsp:cNvPr id="0" name=""/>
        <dsp:cNvSpPr/>
      </dsp:nvSpPr>
      <dsp:spPr>
        <a:xfrm>
          <a:off x="9481580" y="2055274"/>
          <a:ext cx="1804229" cy="18042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 dirty="0">
              <a:solidFill>
                <a:srgbClr val="92D050"/>
              </a:solidFill>
            </a:rPr>
            <a:t>面试通过者</a:t>
          </a:r>
        </a:p>
      </dsp:txBody>
      <dsp:txXfrm>
        <a:off x="9745803" y="2319497"/>
        <a:ext cx="1275783" cy="1275783"/>
      </dsp:txXfrm>
    </dsp:sp>
    <dsp:sp modelId="{47D732F2-EA55-4830-8365-F578C958F2EB}">
      <dsp:nvSpPr>
        <dsp:cNvPr id="0" name=""/>
        <dsp:cNvSpPr/>
      </dsp:nvSpPr>
      <dsp:spPr>
        <a:xfrm>
          <a:off x="15119796" y="1380265"/>
          <a:ext cx="3608458" cy="315424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20320" rIns="4064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kern="1200" dirty="0"/>
            <a:t>7</a:t>
          </a:r>
          <a:r>
            <a:rPr lang="zh-CN" altLang="en-US" sz="3200" kern="1200" dirty="0"/>
            <a:t>月份毕业后正式入职</a:t>
          </a:r>
          <a:endParaRPr lang="zh-CN" altLang="en-US" sz="3200" b="1" kern="1200" dirty="0"/>
        </a:p>
      </dsp:txBody>
      <dsp:txXfrm>
        <a:off x="16021911" y="1853402"/>
        <a:ext cx="1759123" cy="2207972"/>
      </dsp:txXfrm>
    </dsp:sp>
    <dsp:sp modelId="{C2386AA4-473C-4E4E-9874-727C55931060}">
      <dsp:nvSpPr>
        <dsp:cNvPr id="0" name=""/>
        <dsp:cNvSpPr/>
      </dsp:nvSpPr>
      <dsp:spPr>
        <a:xfrm>
          <a:off x="14217682" y="2055274"/>
          <a:ext cx="1804229" cy="18042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000" kern="1200" dirty="0"/>
            <a:t>4</a:t>
          </a:r>
          <a:endParaRPr lang="zh-CN" altLang="en-US" sz="4000" kern="1200" dirty="0"/>
        </a:p>
      </dsp:txBody>
      <dsp:txXfrm>
        <a:off x="14481905" y="2319497"/>
        <a:ext cx="1275783" cy="12757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E68D3A-C493-4579-AAA2-C230550170A9}">
      <dsp:nvSpPr>
        <dsp:cNvPr id="0" name=""/>
        <dsp:cNvSpPr/>
      </dsp:nvSpPr>
      <dsp:spPr>
        <a:xfrm>
          <a:off x="3325151" y="0"/>
          <a:ext cx="5133122" cy="3771091"/>
        </a:xfrm>
        <a:prstGeom prst="rightArrow">
          <a:avLst>
            <a:gd name="adj1" fmla="val 70000"/>
            <a:gd name="adj2" fmla="val 50000"/>
          </a:avLst>
        </a:prstGeom>
        <a:solidFill>
          <a:srgbClr val="FFC000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20320" rIns="4064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b="1" kern="1200" dirty="0"/>
            <a:t>3</a:t>
          </a:r>
          <a:r>
            <a:rPr lang="zh-CN" altLang="en-US" sz="3200" b="1" kern="1200" dirty="0"/>
            <a:t>月</a:t>
          </a:r>
          <a:r>
            <a:rPr lang="en-US" altLang="zh-CN" sz="3200" b="1" kern="1200" dirty="0"/>
            <a:t>-7</a:t>
          </a:r>
          <a:r>
            <a:rPr lang="zh-CN" altLang="en-US" sz="3200" b="1" kern="1200" dirty="0"/>
            <a:t>月毕业前可联系</a:t>
          </a:r>
          <a:r>
            <a:rPr lang="en-US" altLang="zh-CN" sz="3200" b="1" kern="1200" dirty="0"/>
            <a:t>HR</a:t>
          </a:r>
          <a:r>
            <a:rPr lang="zh-CN" altLang="en-US" sz="3200" b="1" kern="1200" dirty="0"/>
            <a:t>到中航入职实习</a:t>
          </a:r>
          <a:r>
            <a:rPr lang="zh-CN" altLang="en-US" sz="1400" b="1" kern="1200" dirty="0"/>
            <a:t>（先签订三方协议）</a:t>
          </a:r>
        </a:p>
      </dsp:txBody>
      <dsp:txXfrm>
        <a:off x="4608431" y="565664"/>
        <a:ext cx="2529959" cy="2639763"/>
      </dsp:txXfrm>
    </dsp:sp>
    <dsp:sp modelId="{78563688-A1DB-4057-B591-B2A9B5A6B3EB}">
      <dsp:nvSpPr>
        <dsp:cNvPr id="0" name=""/>
        <dsp:cNvSpPr/>
      </dsp:nvSpPr>
      <dsp:spPr>
        <a:xfrm>
          <a:off x="2656116" y="807013"/>
          <a:ext cx="2157064" cy="2157064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500" kern="1200" dirty="0"/>
            <a:t>5</a:t>
          </a:r>
          <a:endParaRPr lang="zh-CN" altLang="en-US" sz="6500" kern="1200" dirty="0"/>
        </a:p>
      </dsp:txBody>
      <dsp:txXfrm>
        <a:off x="2972011" y="1122908"/>
        <a:ext cx="1525274" cy="1525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22538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86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880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8329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773488"/>
            <a:ext cx="17983200" cy="32918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76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0388" y="8705088"/>
            <a:ext cx="13603224" cy="2479788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330500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2615235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306224" y="1874520"/>
            <a:ext cx="2597216" cy="99669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2273" y="1874520"/>
            <a:ext cx="12396978" cy="99669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53246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gradFill>
            <a:gsLst>
              <a:gs pos="8000">
                <a:srgbClr val="010A11"/>
              </a:gs>
              <a:gs pos="100000">
                <a:srgbClr val="314F6C"/>
              </a:gs>
            </a:gsLst>
            <a:lin ang="5400000" scaled="1"/>
          </a:gradFill>
          <a:ln>
            <a:solidFill>
              <a:srgbClr val="0C3C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zh-CN" altLang="en-US" dirty="0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E1186D1D-B8F5-1342-85C7-FC5B8BC7C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47967" y="1133968"/>
            <a:ext cx="3764467" cy="6759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50"/>
          <a:stretch/>
        </p:blipFill>
        <p:spPr>
          <a:xfrm flipV="1">
            <a:off x="2686047" y="7620000"/>
            <a:ext cx="19011906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60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198866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4773488"/>
            <a:ext cx="17983200" cy="32918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76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0388" y="8704930"/>
            <a:ext cx="13603224" cy="2530164"/>
          </a:xfrm>
        </p:spPr>
        <p:txBody>
          <a:bodyPr anchor="t" anchorCtr="1"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507637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3825" y="5276088"/>
            <a:ext cx="8543542" cy="62039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76631" y="5276088"/>
            <a:ext cx="8540494" cy="62039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47749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6872" y="4626867"/>
            <a:ext cx="8540496" cy="1408174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3800" b="0" cap="all" spc="200" baseline="0">
                <a:solidFill>
                  <a:schemeClr val="tx2"/>
                </a:solidFill>
              </a:defRPr>
            </a:lvl1pPr>
            <a:lvl2pPr marL="914400" indent="0">
              <a:buNone/>
              <a:defRPr sz="38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6872" y="6286500"/>
            <a:ext cx="8540496" cy="51935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676632" y="6286500"/>
            <a:ext cx="8506968" cy="519355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676632" y="4626867"/>
            <a:ext cx="8540496" cy="1408174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3800" b="0" cap="all" spc="200" baseline="0">
                <a:solidFill>
                  <a:schemeClr val="tx2"/>
                </a:solidFill>
              </a:defRPr>
            </a:lvl1pPr>
            <a:lvl2pPr marL="914400" indent="0">
              <a:buNone/>
              <a:defRPr sz="38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x-none" smtClean="0"/>
              <a:t>‹#›</a:t>
            </a:fld>
            <a:endParaRPr lang="x-non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715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867679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660881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344" y="4487657"/>
            <a:ext cx="8973312" cy="2282994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44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72160" y="1609344"/>
            <a:ext cx="9631680" cy="10497312"/>
          </a:xfrm>
        </p:spPr>
        <p:txBody>
          <a:bodyPr>
            <a:normAutofit/>
          </a:bodyPr>
          <a:lstStyle>
            <a:lvl1pPr>
              <a:defRPr sz="38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3200">
                <a:solidFill>
                  <a:schemeClr val="tx1"/>
                </a:solidFill>
              </a:defRPr>
            </a:lvl3pPr>
            <a:lvl4pPr>
              <a:defRPr sz="3200">
                <a:solidFill>
                  <a:schemeClr val="tx1"/>
                </a:solidFill>
              </a:defRPr>
            </a:lvl4pPr>
            <a:lvl5pPr>
              <a:defRPr sz="3200">
                <a:solidFill>
                  <a:schemeClr val="tx1"/>
                </a:solidFill>
              </a:defRPr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136" y="7099836"/>
            <a:ext cx="7589520" cy="4388072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609345" y="12472416"/>
            <a:ext cx="10249594" cy="64008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895290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046" y="4487656"/>
            <a:ext cx="8989996" cy="226928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44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91999" y="0"/>
            <a:ext cx="12204194" cy="13716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6400">
                <a:solidFill>
                  <a:schemeClr val="bg1">
                    <a:lumMod val="50000"/>
                  </a:schemeClr>
                </a:solidFill>
              </a:defRPr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136" y="7099837"/>
            <a:ext cx="7589520" cy="4388074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09345" y="12472416"/>
            <a:ext cx="10249594" cy="64008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7907892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2272" y="1929384"/>
            <a:ext cx="15459456" cy="237744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2272" y="5276089"/>
            <a:ext cx="15459456" cy="6203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642858" y="12477632"/>
            <a:ext cx="5507492" cy="6479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0401" y="12472416"/>
            <a:ext cx="1180237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517844" y="12435840"/>
            <a:ext cx="731520" cy="73152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2200" spc="0" baseline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3505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8" r:id="rId12"/>
  </p:sldLayoutIdLst>
  <p:transition spd="med"/>
  <p:txStyles>
    <p:titleStyle>
      <a:lvl1pPr algn="ctr" defTabSz="1828800" rtl="0" eaLnBrk="1" latinLnBrk="0" hangingPunct="1">
        <a:lnSpc>
          <a:spcPct val="90000"/>
        </a:lnSpc>
        <a:spcBef>
          <a:spcPct val="0"/>
        </a:spcBef>
        <a:buNone/>
        <a:defRPr sz="5600" kern="1200" cap="all" spc="4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00000"/>
        </a:lnSpc>
        <a:spcBef>
          <a:spcPts val="2000"/>
        </a:spcBef>
        <a:buClr>
          <a:schemeClr val="accent2"/>
        </a:buClr>
        <a:buFont typeface="Arial" panose="020B0604020202020204" pitchFamily="34" charset="0"/>
        <a:buChar char="•"/>
        <a:defRPr sz="3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1828800" rtl="0" eaLnBrk="1" latinLnBrk="0" hangingPunct="1">
        <a:lnSpc>
          <a:spcPct val="100000"/>
        </a:lnSpc>
        <a:spcBef>
          <a:spcPts val="2000"/>
        </a:spcBef>
        <a:buClr>
          <a:schemeClr val="accent2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371600" indent="-457200" algn="l" defTabSz="1828800" rtl="0" eaLnBrk="1" latinLnBrk="0" hangingPunct="1">
        <a:lnSpc>
          <a:spcPct val="100000"/>
        </a:lnSpc>
        <a:spcBef>
          <a:spcPts val="2000"/>
        </a:spcBef>
        <a:buClr>
          <a:schemeClr val="accent2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0" indent="-457200" algn="l" defTabSz="1828800" rtl="0" eaLnBrk="1" latinLnBrk="0" hangingPunct="1">
        <a:lnSpc>
          <a:spcPct val="100000"/>
        </a:lnSpc>
        <a:spcBef>
          <a:spcPts val="2000"/>
        </a:spcBef>
        <a:buClr>
          <a:schemeClr val="accent2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286000" indent="-457200" algn="l" defTabSz="1828800" rtl="0" eaLnBrk="1" latinLnBrk="0" hangingPunct="1">
        <a:lnSpc>
          <a:spcPct val="100000"/>
        </a:lnSpc>
        <a:spcBef>
          <a:spcPts val="2000"/>
        </a:spcBef>
        <a:buClr>
          <a:schemeClr val="accent2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625726" indent="-457200" algn="l" defTabSz="1828800" rtl="0" eaLnBrk="1" latinLnBrk="0" hangingPunct="1">
        <a:lnSpc>
          <a:spcPct val="100000"/>
        </a:lnSpc>
        <a:spcBef>
          <a:spcPts val="2000"/>
        </a:spcBef>
        <a:buClr>
          <a:schemeClr val="accent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26" indent="-457200" algn="l" defTabSz="1828800" rtl="0" eaLnBrk="1" latinLnBrk="0" hangingPunct="1">
        <a:lnSpc>
          <a:spcPct val="100000"/>
        </a:lnSpc>
        <a:spcBef>
          <a:spcPts val="2000"/>
        </a:spcBef>
        <a:buClr>
          <a:schemeClr val="accent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3314700" indent="-457200" algn="l" defTabSz="1828800" rtl="0" eaLnBrk="1" latinLnBrk="0" hangingPunct="1">
        <a:lnSpc>
          <a:spcPct val="100000"/>
        </a:lnSpc>
        <a:spcBef>
          <a:spcPts val="2000"/>
        </a:spcBef>
        <a:buClr>
          <a:schemeClr val="accent2"/>
        </a:buClr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765550" indent="-457200" algn="l" defTabSz="1828800" rtl="0" eaLnBrk="1" latinLnBrk="0" hangingPunct="1">
        <a:lnSpc>
          <a:spcPct val="100000"/>
        </a:lnSpc>
        <a:spcBef>
          <a:spcPts val="2000"/>
        </a:spcBef>
        <a:buClr>
          <a:schemeClr val="accent2"/>
        </a:buClr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23598" y="14110448"/>
            <a:ext cx="5412838" cy="646331"/>
            <a:chOff x="723598" y="14325600"/>
            <a:chExt cx="5412838" cy="646331"/>
          </a:xfrm>
        </p:grpSpPr>
        <p:grpSp>
          <p:nvGrpSpPr>
            <p:cNvPr id="37" name="组合 36"/>
            <p:cNvGrpSpPr/>
            <p:nvPr/>
          </p:nvGrpSpPr>
          <p:grpSpPr>
            <a:xfrm>
              <a:off x="2095499" y="14386699"/>
              <a:ext cx="3337576" cy="524132"/>
              <a:chOff x="266700" y="14325600"/>
              <a:chExt cx="3337576" cy="524132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266700" y="14325600"/>
                <a:ext cx="524132" cy="52413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970061" y="14325600"/>
                <a:ext cx="524132" cy="524132"/>
              </a:xfrm>
              <a:prstGeom prst="ellipse">
                <a:avLst/>
              </a:prstGeom>
              <a:solidFill>
                <a:srgbClr val="62BA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673422" y="14325600"/>
                <a:ext cx="524132" cy="524132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2376783" y="14325600"/>
                <a:ext cx="524132" cy="524132"/>
              </a:xfrm>
              <a:prstGeom prst="ellipse">
                <a:avLst/>
              </a:prstGeom>
              <a:solidFill>
                <a:srgbClr val="0898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3080144" y="14325600"/>
                <a:ext cx="524132" cy="52413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723598" y="14325600"/>
              <a:ext cx="19497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配色</a:t>
              </a:r>
            </a:p>
          </p:txBody>
        </p:sp>
        <p:sp>
          <p:nvSpPr>
            <p:cNvPr id="39" name="椭圆 38"/>
            <p:cNvSpPr/>
            <p:nvPr/>
          </p:nvSpPr>
          <p:spPr>
            <a:xfrm>
              <a:off x="5612304" y="14386699"/>
              <a:ext cx="524132" cy="524132"/>
            </a:xfrm>
            <a:prstGeom prst="ellipse">
              <a:avLst/>
            </a:prstGeom>
            <a:solidFill>
              <a:srgbClr val="FF9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065500" y="8149664"/>
            <a:ext cx="9337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163247"/>
                </a:solidFill>
                <a:latin typeface="+mj-ea"/>
                <a:ea typeface="+mj-ea"/>
                <a:cs typeface="Source Han Sans CN Normal" panose="020B0400000000000000" charset="-122"/>
              </a:rPr>
              <a:t>中创新航科技有限公司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329988" y="9236937"/>
            <a:ext cx="933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163247"/>
                </a:solidFill>
                <a:latin typeface="+mj-ea"/>
                <a:ea typeface="+mj-ea"/>
              </a:rPr>
              <a:t>2022.2.15</a:t>
            </a:r>
            <a:endParaRPr lang="zh-CN" altLang="en-US" sz="3600" dirty="0">
              <a:solidFill>
                <a:srgbClr val="163247"/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08943" y="6153630"/>
            <a:ext cx="19518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>
                <a:gradFill flip="none" rotWithShape="1">
                  <a:gsLst>
                    <a:gs pos="100000">
                      <a:srgbClr val="62BAD7"/>
                    </a:gs>
                    <a:gs pos="41000">
                      <a:srgbClr val="314F6C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校园招聘</a:t>
            </a:r>
            <a:r>
              <a:rPr lang="en-US" altLang="zh-CN" sz="8800" b="1" dirty="0">
                <a:gradFill flip="none" rotWithShape="1">
                  <a:gsLst>
                    <a:gs pos="100000">
                      <a:srgbClr val="62BAD7"/>
                    </a:gs>
                    <a:gs pos="41000">
                      <a:srgbClr val="314F6C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8800" b="1" dirty="0">
                <a:gradFill flip="none" rotWithShape="1">
                  <a:gsLst>
                    <a:gs pos="100000">
                      <a:srgbClr val="62BAD7"/>
                    </a:gs>
                    <a:gs pos="41000">
                      <a:srgbClr val="314F6C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制造运营中心岗位介绍</a:t>
            </a:r>
          </a:p>
        </p:txBody>
      </p:sp>
    </p:spTree>
    <p:extLst>
      <p:ext uri="{BB962C8B-B14F-4D97-AF65-F5344CB8AC3E}">
        <p14:creationId xmlns:p14="http://schemas.microsoft.com/office/powerpoint/2010/main" val="208449008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01" y="3054485"/>
            <a:ext cx="23033642" cy="10315031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1472253" y="804673"/>
            <a:ext cx="11993606" cy="76892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defPPr>
              <a:defRPr lang="en-US"/>
            </a:defPPr>
            <a:lvl1pPr>
              <a:lnSpc>
                <a:spcPct val="70000"/>
              </a:lnSpc>
              <a:defRPr sz="6000" spc="70">
                <a:solidFill>
                  <a:srgbClr val="32496D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岗位职级体系</a:t>
            </a:r>
            <a:r>
              <a:rPr lang="en-US" altLang="zh-CN" dirty="0"/>
              <a:t>-22</a:t>
            </a:r>
            <a:r>
              <a:rPr lang="zh-CN" altLang="en-US" dirty="0"/>
              <a:t>版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896401" y="3600718"/>
            <a:ext cx="12743301" cy="9974061"/>
            <a:chOff x="896401" y="2319367"/>
            <a:chExt cx="12743301" cy="11101190"/>
          </a:xfrm>
        </p:grpSpPr>
        <p:sp>
          <p:nvSpPr>
            <p:cNvPr id="17" name="矩形 16"/>
            <p:cNvSpPr/>
            <p:nvPr/>
          </p:nvSpPr>
          <p:spPr>
            <a:xfrm>
              <a:off x="10726074" y="5140184"/>
              <a:ext cx="2739785" cy="8051915"/>
            </a:xfrm>
            <a:prstGeom prst="rect">
              <a:avLst/>
            </a:prstGeom>
            <a:noFill/>
            <a:ln w="762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896401" y="5140184"/>
              <a:ext cx="3325403" cy="8280373"/>
            </a:xfrm>
            <a:prstGeom prst="rect">
              <a:avLst/>
            </a:prstGeom>
            <a:noFill/>
            <a:ln w="762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5" name="上箭头 4"/>
            <p:cNvSpPr/>
            <p:nvPr/>
          </p:nvSpPr>
          <p:spPr>
            <a:xfrm>
              <a:off x="13103093" y="4395013"/>
              <a:ext cx="536609" cy="8797086"/>
            </a:xfrm>
            <a:prstGeom prst="up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0649328" y="2319367"/>
              <a:ext cx="2816531" cy="1279871"/>
            </a:xfrm>
            <a:prstGeom prst="rect">
              <a:avLst/>
            </a:prstGeom>
            <a:noFill/>
            <a:ln w="762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6124" y="22056"/>
            <a:ext cx="9626418" cy="286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7757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矩形 83"/>
          <p:cNvSpPr/>
          <p:nvPr/>
        </p:nvSpPr>
        <p:spPr>
          <a:xfrm>
            <a:off x="369653" y="4513244"/>
            <a:ext cx="23769194" cy="1509688"/>
          </a:xfrm>
          <a:prstGeom prst="rect">
            <a:avLst/>
          </a:prstGeom>
          <a:solidFill>
            <a:srgbClr val="96C0E6">
              <a:alpha val="41961"/>
            </a:srgb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88" name="矩形 87"/>
          <p:cNvSpPr/>
          <p:nvPr/>
        </p:nvSpPr>
        <p:spPr>
          <a:xfrm>
            <a:off x="9786207" y="2201723"/>
            <a:ext cx="4740676" cy="1047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江苏制造运营中心</a:t>
            </a:r>
          </a:p>
        </p:txBody>
      </p:sp>
      <p:sp>
        <p:nvSpPr>
          <p:cNvPr id="90" name="矩形 89"/>
          <p:cNvSpPr/>
          <p:nvPr/>
        </p:nvSpPr>
        <p:spPr>
          <a:xfrm>
            <a:off x="563180" y="4934162"/>
            <a:ext cx="1705802" cy="813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支持部</a:t>
            </a:r>
          </a:p>
        </p:txBody>
      </p:sp>
      <p:sp>
        <p:nvSpPr>
          <p:cNvPr id="91" name="矩形 90"/>
          <p:cNvSpPr/>
          <p:nvPr/>
        </p:nvSpPr>
        <p:spPr>
          <a:xfrm>
            <a:off x="4980028" y="4934162"/>
            <a:ext cx="2636240" cy="813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各设备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工艺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技术部</a:t>
            </a:r>
          </a:p>
        </p:txBody>
      </p:sp>
      <p:sp>
        <p:nvSpPr>
          <p:cNvPr id="92" name="矩形 91"/>
          <p:cNvSpPr/>
          <p:nvPr/>
        </p:nvSpPr>
        <p:spPr>
          <a:xfrm>
            <a:off x="8295577" y="4934166"/>
            <a:ext cx="1910732" cy="813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A1</a:t>
            </a: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工厂</a:t>
            </a:r>
          </a:p>
        </p:txBody>
      </p:sp>
      <p:sp>
        <p:nvSpPr>
          <p:cNvPr id="93" name="矩形 92"/>
          <p:cNvSpPr/>
          <p:nvPr/>
        </p:nvSpPr>
        <p:spPr>
          <a:xfrm>
            <a:off x="11201184" y="4934166"/>
            <a:ext cx="1950238" cy="813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A2</a:t>
            </a: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工厂</a:t>
            </a:r>
          </a:p>
        </p:txBody>
      </p:sp>
      <p:sp>
        <p:nvSpPr>
          <p:cNvPr id="94" name="矩形 93"/>
          <p:cNvSpPr/>
          <p:nvPr/>
        </p:nvSpPr>
        <p:spPr>
          <a:xfrm>
            <a:off x="14087337" y="4934166"/>
            <a:ext cx="1910726" cy="813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A3</a:t>
            </a: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工厂</a:t>
            </a:r>
          </a:p>
        </p:txBody>
      </p:sp>
      <p:sp>
        <p:nvSpPr>
          <p:cNvPr id="95" name="矩形 94"/>
          <p:cNvSpPr/>
          <p:nvPr/>
        </p:nvSpPr>
        <p:spPr>
          <a:xfrm>
            <a:off x="16798397" y="4934166"/>
            <a:ext cx="1969240" cy="813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A4-M1</a:t>
            </a: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工厂</a:t>
            </a:r>
          </a:p>
        </p:txBody>
      </p:sp>
      <p:sp>
        <p:nvSpPr>
          <p:cNvPr id="96" name="矩形 95"/>
          <p:cNvSpPr/>
          <p:nvPr/>
        </p:nvSpPr>
        <p:spPr>
          <a:xfrm>
            <a:off x="2878668" y="4934162"/>
            <a:ext cx="1705790" cy="813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计划部</a:t>
            </a:r>
          </a:p>
        </p:txBody>
      </p:sp>
      <p:sp>
        <p:nvSpPr>
          <p:cNvPr id="97" name="矩形 96"/>
          <p:cNvSpPr/>
          <p:nvPr/>
        </p:nvSpPr>
        <p:spPr>
          <a:xfrm>
            <a:off x="8295577" y="7740776"/>
            <a:ext cx="1910732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A1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设备保障部</a:t>
            </a:r>
          </a:p>
        </p:txBody>
      </p:sp>
      <p:sp>
        <p:nvSpPr>
          <p:cNvPr id="98" name="矩形 97"/>
          <p:cNvSpPr/>
          <p:nvPr/>
        </p:nvSpPr>
        <p:spPr>
          <a:xfrm>
            <a:off x="8295575" y="11342722"/>
            <a:ext cx="1910732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A1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质量保障部</a:t>
            </a:r>
          </a:p>
        </p:txBody>
      </p:sp>
      <p:sp>
        <p:nvSpPr>
          <p:cNvPr id="99" name="矩形 98"/>
          <p:cNvSpPr/>
          <p:nvPr/>
        </p:nvSpPr>
        <p:spPr>
          <a:xfrm>
            <a:off x="8295577" y="9528516"/>
            <a:ext cx="1910732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A1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工艺保障部</a:t>
            </a:r>
          </a:p>
        </p:txBody>
      </p:sp>
      <p:sp>
        <p:nvSpPr>
          <p:cNvPr id="100" name="矩形 99"/>
          <p:cNvSpPr/>
          <p:nvPr/>
        </p:nvSpPr>
        <p:spPr>
          <a:xfrm>
            <a:off x="11201184" y="7740776"/>
            <a:ext cx="1910726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A2 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设备保障部</a:t>
            </a:r>
          </a:p>
        </p:txBody>
      </p:sp>
      <p:sp>
        <p:nvSpPr>
          <p:cNvPr id="101" name="矩形 100"/>
          <p:cNvSpPr/>
          <p:nvPr/>
        </p:nvSpPr>
        <p:spPr>
          <a:xfrm>
            <a:off x="11201182" y="11342722"/>
            <a:ext cx="1910726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A2 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质量保障部</a:t>
            </a:r>
          </a:p>
        </p:txBody>
      </p:sp>
      <p:sp>
        <p:nvSpPr>
          <p:cNvPr id="102" name="矩形 101"/>
          <p:cNvSpPr/>
          <p:nvPr/>
        </p:nvSpPr>
        <p:spPr>
          <a:xfrm>
            <a:off x="11201184" y="9528516"/>
            <a:ext cx="1910726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A2 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工艺保障部</a:t>
            </a:r>
          </a:p>
        </p:txBody>
      </p:sp>
      <p:sp>
        <p:nvSpPr>
          <p:cNvPr id="103" name="矩形 102"/>
          <p:cNvSpPr/>
          <p:nvPr/>
        </p:nvSpPr>
        <p:spPr>
          <a:xfrm>
            <a:off x="14087335" y="7740776"/>
            <a:ext cx="1910726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A3 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设备保障部</a:t>
            </a:r>
          </a:p>
        </p:txBody>
      </p:sp>
      <p:sp>
        <p:nvSpPr>
          <p:cNvPr id="104" name="矩形 103"/>
          <p:cNvSpPr/>
          <p:nvPr/>
        </p:nvSpPr>
        <p:spPr>
          <a:xfrm>
            <a:off x="14087333" y="11342722"/>
            <a:ext cx="1910726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A3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质量保障部</a:t>
            </a:r>
          </a:p>
        </p:txBody>
      </p:sp>
      <p:sp>
        <p:nvSpPr>
          <p:cNvPr id="105" name="矩形 104"/>
          <p:cNvSpPr/>
          <p:nvPr/>
        </p:nvSpPr>
        <p:spPr>
          <a:xfrm>
            <a:off x="14087335" y="9528516"/>
            <a:ext cx="1910726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A3 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工艺保障部</a:t>
            </a:r>
          </a:p>
        </p:txBody>
      </p:sp>
      <p:cxnSp>
        <p:nvCxnSpPr>
          <p:cNvPr id="107" name="肘形连接符 106"/>
          <p:cNvCxnSpPr>
            <a:stCxn id="88" idx="2"/>
            <a:endCxn id="92" idx="0"/>
          </p:cNvCxnSpPr>
          <p:nvPr/>
        </p:nvCxnSpPr>
        <p:spPr>
          <a:xfrm rot="5400000">
            <a:off x="9861305" y="2638925"/>
            <a:ext cx="1684879" cy="2905602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肘形连接符 107"/>
          <p:cNvCxnSpPr>
            <a:stCxn id="88" idx="2"/>
            <a:endCxn id="93" idx="0"/>
          </p:cNvCxnSpPr>
          <p:nvPr/>
        </p:nvCxnSpPr>
        <p:spPr>
          <a:xfrm rot="16200000" flipH="1">
            <a:off x="11323985" y="4081847"/>
            <a:ext cx="1684879" cy="19758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肘形连接符 108"/>
          <p:cNvCxnSpPr>
            <a:stCxn id="88" idx="2"/>
            <a:endCxn id="94" idx="0"/>
          </p:cNvCxnSpPr>
          <p:nvPr/>
        </p:nvCxnSpPr>
        <p:spPr>
          <a:xfrm rot="16200000" flipH="1">
            <a:off x="12757183" y="2648648"/>
            <a:ext cx="1684879" cy="2886155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肘形连接符 109"/>
          <p:cNvCxnSpPr>
            <a:stCxn id="88" idx="2"/>
            <a:endCxn id="95" idx="0"/>
          </p:cNvCxnSpPr>
          <p:nvPr/>
        </p:nvCxnSpPr>
        <p:spPr>
          <a:xfrm rot="16200000" flipH="1">
            <a:off x="14127342" y="1278490"/>
            <a:ext cx="1684879" cy="5626472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矩形 110"/>
          <p:cNvSpPr/>
          <p:nvPr/>
        </p:nvSpPr>
        <p:spPr>
          <a:xfrm>
            <a:off x="16798387" y="7740776"/>
            <a:ext cx="1969240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A4-M1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设备保障部</a:t>
            </a:r>
          </a:p>
        </p:txBody>
      </p:sp>
      <p:sp>
        <p:nvSpPr>
          <p:cNvPr id="112" name="矩形 111"/>
          <p:cNvSpPr/>
          <p:nvPr/>
        </p:nvSpPr>
        <p:spPr>
          <a:xfrm>
            <a:off x="16798385" y="11342722"/>
            <a:ext cx="1969240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A4-M1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质量保障部</a:t>
            </a:r>
          </a:p>
        </p:txBody>
      </p:sp>
      <p:sp>
        <p:nvSpPr>
          <p:cNvPr id="113" name="矩形 112"/>
          <p:cNvSpPr/>
          <p:nvPr/>
        </p:nvSpPr>
        <p:spPr>
          <a:xfrm>
            <a:off x="16798387" y="9528516"/>
            <a:ext cx="1969240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A4-M1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工艺保障部</a:t>
            </a:r>
          </a:p>
        </p:txBody>
      </p:sp>
      <p:sp>
        <p:nvSpPr>
          <p:cNvPr id="114" name="矩形 113"/>
          <p:cNvSpPr/>
          <p:nvPr/>
        </p:nvSpPr>
        <p:spPr>
          <a:xfrm>
            <a:off x="8295575" y="6241582"/>
            <a:ext cx="1910732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A1 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各车间</a:t>
            </a:r>
          </a:p>
        </p:txBody>
      </p:sp>
      <p:sp>
        <p:nvSpPr>
          <p:cNvPr id="115" name="矩形 114"/>
          <p:cNvSpPr/>
          <p:nvPr/>
        </p:nvSpPr>
        <p:spPr>
          <a:xfrm>
            <a:off x="11201182" y="6241582"/>
            <a:ext cx="1910726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A2 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各车间</a:t>
            </a:r>
          </a:p>
        </p:txBody>
      </p:sp>
      <p:sp>
        <p:nvSpPr>
          <p:cNvPr id="116" name="矩形 115"/>
          <p:cNvSpPr/>
          <p:nvPr/>
        </p:nvSpPr>
        <p:spPr>
          <a:xfrm>
            <a:off x="14087333" y="6241582"/>
            <a:ext cx="1910726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A3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各车间</a:t>
            </a:r>
          </a:p>
        </p:txBody>
      </p:sp>
      <p:sp>
        <p:nvSpPr>
          <p:cNvPr id="117" name="矩形 116"/>
          <p:cNvSpPr/>
          <p:nvPr/>
        </p:nvSpPr>
        <p:spPr>
          <a:xfrm>
            <a:off x="16798385" y="6241582"/>
            <a:ext cx="1969240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A4-M1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各车间</a:t>
            </a:r>
          </a:p>
        </p:txBody>
      </p:sp>
      <p:cxnSp>
        <p:nvCxnSpPr>
          <p:cNvPr id="118" name="肘形连接符 117"/>
          <p:cNvCxnSpPr>
            <a:stCxn id="92" idx="1"/>
            <a:endCxn id="114" idx="1"/>
          </p:cNvCxnSpPr>
          <p:nvPr/>
        </p:nvCxnSpPr>
        <p:spPr>
          <a:xfrm rot="10800000" flipV="1">
            <a:off x="8295578" y="5340966"/>
            <a:ext cx="2" cy="1317928"/>
          </a:xfrm>
          <a:prstGeom prst="bentConnector3">
            <a:avLst>
              <a:gd name="adj1" fmla="val 22860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肘形连接符 120"/>
          <p:cNvCxnSpPr>
            <a:stCxn id="92" idx="1"/>
            <a:endCxn id="97" idx="1"/>
          </p:cNvCxnSpPr>
          <p:nvPr/>
        </p:nvCxnSpPr>
        <p:spPr>
          <a:xfrm rot="10800000" flipV="1">
            <a:off x="8295577" y="5340965"/>
            <a:ext cx="25400" cy="2817122"/>
          </a:xfrm>
          <a:prstGeom prst="bentConnector3">
            <a:avLst>
              <a:gd name="adj1" fmla="val 19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肘形连接符 121"/>
          <p:cNvCxnSpPr>
            <a:stCxn id="92" idx="1"/>
            <a:endCxn id="99" idx="1"/>
          </p:cNvCxnSpPr>
          <p:nvPr/>
        </p:nvCxnSpPr>
        <p:spPr>
          <a:xfrm rot="10800000" flipV="1">
            <a:off x="8295577" y="5340965"/>
            <a:ext cx="25400" cy="4604862"/>
          </a:xfrm>
          <a:prstGeom prst="bentConnector3">
            <a:avLst>
              <a:gd name="adj1" fmla="val 19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肘形连接符 122"/>
          <p:cNvCxnSpPr>
            <a:stCxn id="92" idx="1"/>
            <a:endCxn id="98" idx="1"/>
          </p:cNvCxnSpPr>
          <p:nvPr/>
        </p:nvCxnSpPr>
        <p:spPr>
          <a:xfrm rot="10800000" flipV="1">
            <a:off x="8295578" y="5340966"/>
            <a:ext cx="2" cy="6419068"/>
          </a:xfrm>
          <a:prstGeom prst="bentConnector3">
            <a:avLst>
              <a:gd name="adj1" fmla="val 22860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肘形连接符 123"/>
          <p:cNvCxnSpPr>
            <a:stCxn id="93" idx="1"/>
            <a:endCxn id="115" idx="1"/>
          </p:cNvCxnSpPr>
          <p:nvPr/>
        </p:nvCxnSpPr>
        <p:spPr>
          <a:xfrm rot="10800000" flipV="1">
            <a:off x="11201184" y="5340966"/>
            <a:ext cx="2" cy="1317928"/>
          </a:xfrm>
          <a:prstGeom prst="bentConnector3">
            <a:avLst>
              <a:gd name="adj1" fmla="val 22860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肘形连接符 124"/>
          <p:cNvCxnSpPr>
            <a:stCxn id="93" idx="1"/>
            <a:endCxn id="100" idx="1"/>
          </p:cNvCxnSpPr>
          <p:nvPr/>
        </p:nvCxnSpPr>
        <p:spPr>
          <a:xfrm rot="10800000" flipV="1">
            <a:off x="11201183" y="5340965"/>
            <a:ext cx="25400" cy="2817122"/>
          </a:xfrm>
          <a:prstGeom prst="bentConnector3">
            <a:avLst>
              <a:gd name="adj1" fmla="val 188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肘形连接符 125"/>
          <p:cNvCxnSpPr>
            <a:stCxn id="93" idx="1"/>
            <a:endCxn id="102" idx="1"/>
          </p:cNvCxnSpPr>
          <p:nvPr/>
        </p:nvCxnSpPr>
        <p:spPr>
          <a:xfrm rot="10800000" flipV="1">
            <a:off x="11201183" y="5340965"/>
            <a:ext cx="25400" cy="4604862"/>
          </a:xfrm>
          <a:prstGeom prst="bentConnector3">
            <a:avLst>
              <a:gd name="adj1" fmla="val 188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肘形连接符 126"/>
          <p:cNvCxnSpPr>
            <a:stCxn id="93" idx="1"/>
            <a:endCxn id="101" idx="1"/>
          </p:cNvCxnSpPr>
          <p:nvPr/>
        </p:nvCxnSpPr>
        <p:spPr>
          <a:xfrm rot="10800000" flipV="1">
            <a:off x="11201184" y="5340966"/>
            <a:ext cx="2" cy="6419068"/>
          </a:xfrm>
          <a:prstGeom prst="bentConnector3">
            <a:avLst>
              <a:gd name="adj1" fmla="val 22860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肘形连接符 127"/>
          <p:cNvCxnSpPr>
            <a:stCxn id="94" idx="1"/>
            <a:endCxn id="116" idx="1"/>
          </p:cNvCxnSpPr>
          <p:nvPr/>
        </p:nvCxnSpPr>
        <p:spPr>
          <a:xfrm rot="10800000" flipV="1">
            <a:off x="14087332" y="5340966"/>
            <a:ext cx="4" cy="1317928"/>
          </a:xfrm>
          <a:prstGeom prst="bentConnector3">
            <a:avLst>
              <a:gd name="adj1" fmla="val 11430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肘形连接符 128"/>
          <p:cNvCxnSpPr>
            <a:stCxn id="94" idx="1"/>
            <a:endCxn id="103" idx="1"/>
          </p:cNvCxnSpPr>
          <p:nvPr/>
        </p:nvCxnSpPr>
        <p:spPr>
          <a:xfrm rot="10800000" flipV="1">
            <a:off x="14087337" y="5340965"/>
            <a:ext cx="2" cy="2817122"/>
          </a:xfrm>
          <a:prstGeom prst="bentConnector3">
            <a:avLst>
              <a:gd name="adj1" fmla="val 22860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肘形连接符 129"/>
          <p:cNvCxnSpPr>
            <a:stCxn id="94" idx="1"/>
            <a:endCxn id="105" idx="1"/>
          </p:cNvCxnSpPr>
          <p:nvPr/>
        </p:nvCxnSpPr>
        <p:spPr>
          <a:xfrm rot="10800000" flipV="1">
            <a:off x="14087337" y="5340965"/>
            <a:ext cx="2" cy="4604862"/>
          </a:xfrm>
          <a:prstGeom prst="bentConnector3">
            <a:avLst>
              <a:gd name="adj1" fmla="val 22860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肘形连接符 130"/>
          <p:cNvCxnSpPr>
            <a:stCxn id="94" idx="1"/>
            <a:endCxn id="104" idx="1"/>
          </p:cNvCxnSpPr>
          <p:nvPr/>
        </p:nvCxnSpPr>
        <p:spPr>
          <a:xfrm rot="10800000" flipV="1">
            <a:off x="14087332" y="5340966"/>
            <a:ext cx="4" cy="6419068"/>
          </a:xfrm>
          <a:prstGeom prst="bentConnector3">
            <a:avLst>
              <a:gd name="adj1" fmla="val 11430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肘形连接符 131"/>
          <p:cNvCxnSpPr>
            <a:stCxn id="95" idx="1"/>
            <a:endCxn id="117" idx="1"/>
          </p:cNvCxnSpPr>
          <p:nvPr/>
        </p:nvCxnSpPr>
        <p:spPr>
          <a:xfrm rot="10800000" flipV="1">
            <a:off x="16798385" y="5340966"/>
            <a:ext cx="12" cy="1317928"/>
          </a:xfrm>
          <a:prstGeom prst="bentConnector3">
            <a:avLst>
              <a:gd name="adj1" fmla="val 3810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肘形连接符 132"/>
          <p:cNvCxnSpPr>
            <a:stCxn id="95" idx="1"/>
            <a:endCxn id="111" idx="1"/>
          </p:cNvCxnSpPr>
          <p:nvPr/>
        </p:nvCxnSpPr>
        <p:spPr>
          <a:xfrm rot="10800000" flipV="1">
            <a:off x="16798390" y="5340965"/>
            <a:ext cx="10" cy="2817122"/>
          </a:xfrm>
          <a:prstGeom prst="bentConnector3">
            <a:avLst>
              <a:gd name="adj1" fmla="val 4572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肘形连接符 133"/>
          <p:cNvCxnSpPr>
            <a:stCxn id="95" idx="1"/>
            <a:endCxn id="113" idx="1"/>
          </p:cNvCxnSpPr>
          <p:nvPr/>
        </p:nvCxnSpPr>
        <p:spPr>
          <a:xfrm rot="10800000" flipV="1">
            <a:off x="16798390" y="5340965"/>
            <a:ext cx="10" cy="4604862"/>
          </a:xfrm>
          <a:prstGeom prst="bentConnector3">
            <a:avLst>
              <a:gd name="adj1" fmla="val 4572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肘形连接符 134"/>
          <p:cNvCxnSpPr>
            <a:stCxn id="95" idx="1"/>
            <a:endCxn id="112" idx="1"/>
          </p:cNvCxnSpPr>
          <p:nvPr/>
        </p:nvCxnSpPr>
        <p:spPr>
          <a:xfrm rot="10800000" flipV="1">
            <a:off x="16798385" y="5340966"/>
            <a:ext cx="12" cy="6419068"/>
          </a:xfrm>
          <a:prstGeom prst="bentConnector3">
            <a:avLst>
              <a:gd name="adj1" fmla="val 3810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肘形连接符 136"/>
          <p:cNvCxnSpPr>
            <a:stCxn id="88" idx="2"/>
            <a:endCxn id="91" idx="0"/>
          </p:cNvCxnSpPr>
          <p:nvPr/>
        </p:nvCxnSpPr>
        <p:spPr>
          <a:xfrm rot="5400000">
            <a:off x="8384910" y="1162526"/>
            <a:ext cx="1684875" cy="5858397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肘形连接符 137"/>
          <p:cNvCxnSpPr>
            <a:stCxn id="88" idx="2"/>
            <a:endCxn id="96" idx="0"/>
          </p:cNvCxnSpPr>
          <p:nvPr/>
        </p:nvCxnSpPr>
        <p:spPr>
          <a:xfrm rot="5400000">
            <a:off x="7101617" y="-120767"/>
            <a:ext cx="1684875" cy="8424982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肘形连接符 138"/>
          <p:cNvCxnSpPr>
            <a:stCxn id="88" idx="2"/>
            <a:endCxn id="90" idx="0"/>
          </p:cNvCxnSpPr>
          <p:nvPr/>
        </p:nvCxnSpPr>
        <p:spPr>
          <a:xfrm rot="5400000">
            <a:off x="5943876" y="-1278508"/>
            <a:ext cx="1684875" cy="1074046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矩形 160"/>
          <p:cNvSpPr/>
          <p:nvPr/>
        </p:nvSpPr>
        <p:spPr>
          <a:xfrm>
            <a:off x="272375" y="1794936"/>
            <a:ext cx="23949497" cy="115823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61" name="Title of  this Page"/>
          <p:cNvSpPr txBox="1"/>
          <p:nvPr/>
        </p:nvSpPr>
        <p:spPr>
          <a:xfrm>
            <a:off x="1590262" y="857995"/>
            <a:ext cx="11856797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9000">
                <a:solidFill>
                  <a:srgbClr val="322D2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altLang="en-US" sz="6000" spc="70" dirty="0">
                <a:solidFill>
                  <a:srgbClr val="3249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江苏制造运营中心组织架构</a:t>
            </a:r>
            <a:endParaRPr lang="en-US" altLang="zh-CN" sz="6000" spc="70" dirty="0">
              <a:solidFill>
                <a:srgbClr val="3249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4657873" y="6366894"/>
            <a:ext cx="2801813" cy="800371"/>
          </a:xfrm>
          <a:prstGeom prst="wedgeRoundRectCallout">
            <a:avLst>
              <a:gd name="adj1" fmla="val 78763"/>
              <a:gd name="adj2" fmla="val -97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b="1" dirty="0">
                <a:solidFill>
                  <a:schemeClr val="tx1"/>
                </a:solidFill>
                <a:latin typeface="+mn-ea"/>
              </a:rPr>
              <a:t>一线：操作员</a:t>
            </a:r>
          </a:p>
        </p:txBody>
      </p:sp>
      <p:sp>
        <p:nvSpPr>
          <p:cNvPr id="66" name="圆角矩形标注 65"/>
          <p:cNvSpPr/>
          <p:nvPr/>
        </p:nvSpPr>
        <p:spPr>
          <a:xfrm>
            <a:off x="3731565" y="7950150"/>
            <a:ext cx="3742085" cy="800371"/>
          </a:xfrm>
          <a:prstGeom prst="wedgeRoundRectCallout">
            <a:avLst>
              <a:gd name="adj1" fmla="val 78763"/>
              <a:gd name="adj2" fmla="val -971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/>
                </a:solidFill>
                <a:latin typeface="+mn-ea"/>
              </a:rPr>
              <a:t>非一线：设备工程师</a:t>
            </a:r>
          </a:p>
        </p:txBody>
      </p:sp>
      <p:sp>
        <p:nvSpPr>
          <p:cNvPr id="65" name="圆角矩形标注 64"/>
          <p:cNvSpPr/>
          <p:nvPr/>
        </p:nvSpPr>
        <p:spPr>
          <a:xfrm>
            <a:off x="599858" y="6443849"/>
            <a:ext cx="1409475" cy="723416"/>
          </a:xfrm>
          <a:prstGeom prst="wedgeRoundRectCallout">
            <a:avLst>
              <a:gd name="adj1" fmla="val 581"/>
              <a:gd name="adj2" fmla="val -166265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chemeClr val="tx1"/>
                </a:solidFill>
                <a:latin typeface="+mn-ea"/>
              </a:rPr>
              <a:t>综合类支持服务</a:t>
            </a:r>
          </a:p>
        </p:txBody>
      </p:sp>
      <p:sp>
        <p:nvSpPr>
          <p:cNvPr id="67" name="圆角矩形标注 66"/>
          <p:cNvSpPr/>
          <p:nvPr/>
        </p:nvSpPr>
        <p:spPr>
          <a:xfrm>
            <a:off x="3810760" y="9541130"/>
            <a:ext cx="3742085" cy="800371"/>
          </a:xfrm>
          <a:prstGeom prst="wedgeRoundRectCallout">
            <a:avLst>
              <a:gd name="adj1" fmla="val 78763"/>
              <a:gd name="adj2" fmla="val -971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/>
                </a:solidFill>
                <a:latin typeface="+mn-ea"/>
              </a:rPr>
              <a:t>非一线：工艺工程师</a:t>
            </a:r>
          </a:p>
        </p:txBody>
      </p:sp>
      <p:sp>
        <p:nvSpPr>
          <p:cNvPr id="70" name="圆角矩形标注 69"/>
          <p:cNvSpPr/>
          <p:nvPr/>
        </p:nvSpPr>
        <p:spPr>
          <a:xfrm>
            <a:off x="2278179" y="6480504"/>
            <a:ext cx="1274473" cy="686761"/>
          </a:xfrm>
          <a:prstGeom prst="wedgeRoundRectCallout">
            <a:avLst>
              <a:gd name="adj1" fmla="val 53466"/>
              <a:gd name="adj2" fmla="val -176695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chemeClr val="tx1"/>
                </a:solidFill>
                <a:latin typeface="+mn-ea"/>
              </a:rPr>
              <a:t>计划员</a:t>
            </a:r>
            <a:endParaRPr lang="en-US" altLang="zh-CN" sz="2000" b="1" dirty="0">
              <a:solidFill>
                <a:schemeClr val="tx1"/>
              </a:solidFill>
              <a:latin typeface="+mn-ea"/>
            </a:endParaRPr>
          </a:p>
          <a:p>
            <a:r>
              <a:rPr lang="en-US" altLang="zh-CN" sz="2000" b="1" dirty="0">
                <a:solidFill>
                  <a:schemeClr val="tx1"/>
                </a:solidFill>
                <a:latin typeface="+mn-ea"/>
              </a:rPr>
              <a:t>IE</a:t>
            </a:r>
            <a:r>
              <a:rPr lang="zh-CN" altLang="en-US" sz="2000" b="1" dirty="0">
                <a:solidFill>
                  <a:schemeClr val="tx1"/>
                </a:solidFill>
                <a:latin typeface="+mn-ea"/>
              </a:rPr>
              <a:t>工程师</a:t>
            </a:r>
          </a:p>
        </p:txBody>
      </p:sp>
      <p:sp>
        <p:nvSpPr>
          <p:cNvPr id="71" name="矩形 70"/>
          <p:cNvSpPr/>
          <p:nvPr/>
        </p:nvSpPr>
        <p:spPr>
          <a:xfrm>
            <a:off x="19483459" y="4934161"/>
            <a:ext cx="1969240" cy="813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A4-M2</a:t>
            </a: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工厂</a:t>
            </a:r>
          </a:p>
        </p:txBody>
      </p:sp>
      <p:sp>
        <p:nvSpPr>
          <p:cNvPr id="72" name="矩形 71"/>
          <p:cNvSpPr/>
          <p:nvPr/>
        </p:nvSpPr>
        <p:spPr>
          <a:xfrm>
            <a:off x="19483449" y="7740771"/>
            <a:ext cx="1969240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A4-M2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设备保障部</a:t>
            </a:r>
          </a:p>
        </p:txBody>
      </p:sp>
      <p:sp>
        <p:nvSpPr>
          <p:cNvPr id="73" name="矩形 72"/>
          <p:cNvSpPr/>
          <p:nvPr/>
        </p:nvSpPr>
        <p:spPr>
          <a:xfrm>
            <a:off x="19483447" y="11342717"/>
            <a:ext cx="1969240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A4-M2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质量保障部</a:t>
            </a:r>
          </a:p>
        </p:txBody>
      </p:sp>
      <p:sp>
        <p:nvSpPr>
          <p:cNvPr id="74" name="矩形 73"/>
          <p:cNvSpPr/>
          <p:nvPr/>
        </p:nvSpPr>
        <p:spPr>
          <a:xfrm>
            <a:off x="19483449" y="9528511"/>
            <a:ext cx="1969240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A4-M2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工艺保障部</a:t>
            </a:r>
          </a:p>
        </p:txBody>
      </p:sp>
      <p:sp>
        <p:nvSpPr>
          <p:cNvPr id="75" name="矩形 74"/>
          <p:cNvSpPr/>
          <p:nvPr/>
        </p:nvSpPr>
        <p:spPr>
          <a:xfrm>
            <a:off x="19483447" y="6241577"/>
            <a:ext cx="1969240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A4-M2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各车间</a:t>
            </a:r>
          </a:p>
        </p:txBody>
      </p:sp>
      <p:cxnSp>
        <p:nvCxnSpPr>
          <p:cNvPr id="76" name="肘形连接符 75"/>
          <p:cNvCxnSpPr>
            <a:stCxn id="71" idx="1"/>
            <a:endCxn id="75" idx="1"/>
          </p:cNvCxnSpPr>
          <p:nvPr/>
        </p:nvCxnSpPr>
        <p:spPr>
          <a:xfrm rot="10800000" flipV="1">
            <a:off x="19483447" y="5340961"/>
            <a:ext cx="12" cy="1317928"/>
          </a:xfrm>
          <a:prstGeom prst="bentConnector3">
            <a:avLst>
              <a:gd name="adj1" fmla="val 3810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肘形连接符 76"/>
          <p:cNvCxnSpPr>
            <a:stCxn id="71" idx="1"/>
            <a:endCxn id="72" idx="1"/>
          </p:cNvCxnSpPr>
          <p:nvPr/>
        </p:nvCxnSpPr>
        <p:spPr>
          <a:xfrm rot="10800000" flipV="1">
            <a:off x="19483452" y="5340960"/>
            <a:ext cx="10" cy="2817122"/>
          </a:xfrm>
          <a:prstGeom prst="bentConnector3">
            <a:avLst>
              <a:gd name="adj1" fmla="val 4572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肘形连接符 77"/>
          <p:cNvCxnSpPr>
            <a:stCxn id="71" idx="1"/>
            <a:endCxn id="74" idx="1"/>
          </p:cNvCxnSpPr>
          <p:nvPr/>
        </p:nvCxnSpPr>
        <p:spPr>
          <a:xfrm rot="10800000" flipV="1">
            <a:off x="19483452" y="5340960"/>
            <a:ext cx="10" cy="4604862"/>
          </a:xfrm>
          <a:prstGeom prst="bentConnector3">
            <a:avLst>
              <a:gd name="adj1" fmla="val 4572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肘形连接符 78"/>
          <p:cNvCxnSpPr>
            <a:stCxn id="71" idx="1"/>
            <a:endCxn id="73" idx="1"/>
          </p:cNvCxnSpPr>
          <p:nvPr/>
        </p:nvCxnSpPr>
        <p:spPr>
          <a:xfrm rot="10800000" flipV="1">
            <a:off x="19483447" y="5340961"/>
            <a:ext cx="12" cy="6419068"/>
          </a:xfrm>
          <a:prstGeom prst="bentConnector3">
            <a:avLst>
              <a:gd name="adj1" fmla="val 3810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 79"/>
          <p:cNvSpPr/>
          <p:nvPr/>
        </p:nvSpPr>
        <p:spPr>
          <a:xfrm>
            <a:off x="22150812" y="4934166"/>
            <a:ext cx="1969240" cy="813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A4-M3</a:t>
            </a:r>
          </a:p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工厂</a:t>
            </a:r>
          </a:p>
        </p:txBody>
      </p:sp>
      <p:sp>
        <p:nvSpPr>
          <p:cNvPr id="81" name="矩形 80"/>
          <p:cNvSpPr/>
          <p:nvPr/>
        </p:nvSpPr>
        <p:spPr>
          <a:xfrm>
            <a:off x="22150802" y="7740776"/>
            <a:ext cx="1969240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A4-M3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设备保障部</a:t>
            </a:r>
          </a:p>
        </p:txBody>
      </p:sp>
      <p:sp>
        <p:nvSpPr>
          <p:cNvPr id="82" name="矩形 81"/>
          <p:cNvSpPr/>
          <p:nvPr/>
        </p:nvSpPr>
        <p:spPr>
          <a:xfrm>
            <a:off x="22150800" y="11342722"/>
            <a:ext cx="1969240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A4-M3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质量保障部</a:t>
            </a:r>
          </a:p>
        </p:txBody>
      </p:sp>
      <p:sp>
        <p:nvSpPr>
          <p:cNvPr id="83" name="矩形 82"/>
          <p:cNvSpPr/>
          <p:nvPr/>
        </p:nvSpPr>
        <p:spPr>
          <a:xfrm>
            <a:off x="22150802" y="9528516"/>
            <a:ext cx="1969240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A4-M3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工艺保障部</a:t>
            </a:r>
          </a:p>
        </p:txBody>
      </p:sp>
      <p:sp>
        <p:nvSpPr>
          <p:cNvPr id="119" name="矩形 118"/>
          <p:cNvSpPr/>
          <p:nvPr/>
        </p:nvSpPr>
        <p:spPr>
          <a:xfrm>
            <a:off x="22150800" y="6241582"/>
            <a:ext cx="1969240" cy="8346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A4-M3</a:t>
            </a: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各车间</a:t>
            </a:r>
          </a:p>
        </p:txBody>
      </p:sp>
      <p:cxnSp>
        <p:nvCxnSpPr>
          <p:cNvPr id="120" name="肘形连接符 119"/>
          <p:cNvCxnSpPr/>
          <p:nvPr/>
        </p:nvCxnSpPr>
        <p:spPr>
          <a:xfrm rot="10800000" flipV="1">
            <a:off x="22132002" y="5340966"/>
            <a:ext cx="12" cy="1317928"/>
          </a:xfrm>
          <a:prstGeom prst="bentConnector3">
            <a:avLst>
              <a:gd name="adj1" fmla="val 3810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肘形连接符 142"/>
          <p:cNvCxnSpPr/>
          <p:nvPr/>
        </p:nvCxnSpPr>
        <p:spPr>
          <a:xfrm rot="10800000" flipV="1">
            <a:off x="22132007" y="5340965"/>
            <a:ext cx="10" cy="2817122"/>
          </a:xfrm>
          <a:prstGeom prst="bentConnector3">
            <a:avLst>
              <a:gd name="adj1" fmla="val 4572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肘形连接符 143"/>
          <p:cNvCxnSpPr/>
          <p:nvPr/>
        </p:nvCxnSpPr>
        <p:spPr>
          <a:xfrm rot="10800000" flipV="1">
            <a:off x="22132007" y="5340965"/>
            <a:ext cx="10" cy="4604862"/>
          </a:xfrm>
          <a:prstGeom prst="bentConnector3">
            <a:avLst>
              <a:gd name="adj1" fmla="val 4572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肘形连接符 144"/>
          <p:cNvCxnSpPr/>
          <p:nvPr/>
        </p:nvCxnSpPr>
        <p:spPr>
          <a:xfrm rot="10800000" flipV="1">
            <a:off x="22132002" y="5340966"/>
            <a:ext cx="12" cy="6419068"/>
          </a:xfrm>
          <a:prstGeom prst="bentConnector3">
            <a:avLst>
              <a:gd name="adj1" fmla="val 38101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肘形连接符 145"/>
          <p:cNvCxnSpPr>
            <a:stCxn id="88" idx="2"/>
            <a:endCxn id="71" idx="0"/>
          </p:cNvCxnSpPr>
          <p:nvPr/>
        </p:nvCxnSpPr>
        <p:spPr>
          <a:xfrm rot="16200000" flipH="1">
            <a:off x="15469875" y="-64043"/>
            <a:ext cx="1684874" cy="831153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肘形连接符 146"/>
          <p:cNvCxnSpPr>
            <a:stCxn id="88" idx="2"/>
            <a:endCxn id="80" idx="0"/>
          </p:cNvCxnSpPr>
          <p:nvPr/>
        </p:nvCxnSpPr>
        <p:spPr>
          <a:xfrm rot="16200000" flipH="1">
            <a:off x="16803549" y="-1397718"/>
            <a:ext cx="1684879" cy="10978887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圆角矩形标注 149"/>
          <p:cNvSpPr/>
          <p:nvPr/>
        </p:nvSpPr>
        <p:spPr>
          <a:xfrm>
            <a:off x="3840593" y="11228379"/>
            <a:ext cx="3742085" cy="800371"/>
          </a:xfrm>
          <a:prstGeom prst="wedgeRoundRectCallout">
            <a:avLst>
              <a:gd name="adj1" fmla="val 78763"/>
              <a:gd name="adj2" fmla="val -971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/>
                </a:solidFill>
                <a:latin typeface="+mn-ea"/>
              </a:rPr>
              <a:t>非一线：质量工程师</a:t>
            </a:r>
          </a:p>
        </p:txBody>
      </p:sp>
      <p:sp>
        <p:nvSpPr>
          <p:cNvPr id="151" name="矩形 150"/>
          <p:cNvSpPr/>
          <p:nvPr/>
        </p:nvSpPr>
        <p:spPr>
          <a:xfrm>
            <a:off x="1009054" y="7861169"/>
            <a:ext cx="2733974" cy="66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</a:rPr>
              <a:t>最主要招聘对象</a:t>
            </a:r>
          </a:p>
        </p:txBody>
      </p:sp>
      <p:sp>
        <p:nvSpPr>
          <p:cNvPr id="22" name="右箭头 21"/>
          <p:cNvSpPr/>
          <p:nvPr/>
        </p:nvSpPr>
        <p:spPr>
          <a:xfrm>
            <a:off x="877542" y="8550495"/>
            <a:ext cx="2833923" cy="354596"/>
          </a:xfrm>
          <a:prstGeom prst="rightArrow">
            <a:avLst/>
          </a:prstGeom>
          <a:solidFill>
            <a:srgbClr val="FF9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2" name="矩形 151"/>
          <p:cNvSpPr/>
          <p:nvPr/>
        </p:nvSpPr>
        <p:spPr>
          <a:xfrm>
            <a:off x="1057991" y="9369617"/>
            <a:ext cx="2733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</a:rPr>
              <a:t>主要招聘对象</a:t>
            </a:r>
          </a:p>
        </p:txBody>
      </p:sp>
      <p:sp>
        <p:nvSpPr>
          <p:cNvPr id="153" name="右箭头 152"/>
          <p:cNvSpPr/>
          <p:nvPr/>
        </p:nvSpPr>
        <p:spPr>
          <a:xfrm>
            <a:off x="926479" y="10058943"/>
            <a:ext cx="2833923" cy="354596"/>
          </a:xfrm>
          <a:prstGeom prst="rightArrow">
            <a:avLst/>
          </a:prstGeom>
          <a:solidFill>
            <a:srgbClr val="FF9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/>
          <p:cNvSpPr/>
          <p:nvPr/>
        </p:nvSpPr>
        <p:spPr>
          <a:xfrm>
            <a:off x="1022639" y="10828727"/>
            <a:ext cx="2733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</a:rPr>
              <a:t>主要招聘对象</a:t>
            </a:r>
          </a:p>
        </p:txBody>
      </p:sp>
      <p:sp>
        <p:nvSpPr>
          <p:cNvPr id="86" name="右箭头 85"/>
          <p:cNvSpPr/>
          <p:nvPr/>
        </p:nvSpPr>
        <p:spPr>
          <a:xfrm>
            <a:off x="891127" y="11518053"/>
            <a:ext cx="2833923" cy="354596"/>
          </a:xfrm>
          <a:prstGeom prst="rightArrow">
            <a:avLst/>
          </a:prstGeom>
          <a:solidFill>
            <a:srgbClr val="FF9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8049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of  this Page"/>
          <p:cNvSpPr txBox="1"/>
          <p:nvPr/>
        </p:nvSpPr>
        <p:spPr>
          <a:xfrm>
            <a:off x="1590262" y="857996"/>
            <a:ext cx="1279463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9000">
                <a:solidFill>
                  <a:srgbClr val="322D2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altLang="en-US" sz="6000" spc="70" dirty="0">
                <a:solidFill>
                  <a:srgbClr val="3249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设备工程师简介</a:t>
            </a:r>
            <a:endParaRPr lang="en-US" altLang="zh-CN" sz="6000" spc="70" dirty="0">
              <a:solidFill>
                <a:srgbClr val="3249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650557" y="3207784"/>
          <a:ext cx="15401928" cy="58563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8924">
                  <a:extLst>
                    <a:ext uri="{9D8B030D-6E8A-4147-A177-3AD203B41FA5}">
                      <a16:colId xmlns:a16="http://schemas.microsoft.com/office/drawing/2014/main" val="1990505693"/>
                    </a:ext>
                  </a:extLst>
                </a:gridCol>
                <a:gridCol w="1888435">
                  <a:extLst>
                    <a:ext uri="{9D8B030D-6E8A-4147-A177-3AD203B41FA5}">
                      <a16:colId xmlns:a16="http://schemas.microsoft.com/office/drawing/2014/main" val="4128469829"/>
                    </a:ext>
                  </a:extLst>
                </a:gridCol>
                <a:gridCol w="11574569">
                  <a:extLst>
                    <a:ext uri="{9D8B030D-6E8A-4147-A177-3AD203B41FA5}">
                      <a16:colId xmlns:a16="http://schemas.microsoft.com/office/drawing/2014/main" val="745130046"/>
                    </a:ext>
                  </a:extLst>
                </a:gridCol>
              </a:tblGrid>
              <a:tr h="10100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+mn-ea"/>
                          <a:ea typeface="+mn-ea"/>
                        </a:rPr>
                        <a:t>岗位名称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+mn-ea"/>
                          <a:ea typeface="+mn-ea"/>
                        </a:rPr>
                        <a:t>所在部门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>
                          <a:latin typeface="+mn-ea"/>
                          <a:ea typeface="+mn-ea"/>
                        </a:rPr>
                        <a:t>工作内容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264114"/>
                  </a:ext>
                </a:extLst>
              </a:tr>
              <a:tr h="45040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+mn-ea"/>
                          <a:ea typeface="+mn-ea"/>
                        </a:rPr>
                        <a:t>设备工程师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+mn-ea"/>
                          <a:ea typeface="+mn-ea"/>
                        </a:rPr>
                        <a:t>设备保障部</a:t>
                      </a:r>
                      <a:endParaRPr lang="en-US" altLang="zh-CN" sz="28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1828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600" dirty="0">
                          <a:latin typeface="+mn-ea"/>
                          <a:ea typeface="+mn-ea"/>
                        </a:rPr>
                        <a:t>1..</a:t>
                      </a:r>
                      <a:r>
                        <a:rPr lang="zh-CN" altLang="en-US" sz="2600" dirty="0">
                          <a:latin typeface="+mn-ea"/>
                          <a:ea typeface="+mn-ea"/>
                        </a:rPr>
                        <a:t>参与公司智能化标杆工厂评审与建设，打造智能化、数字化产线设备，推进智能化工厂建设；</a:t>
                      </a:r>
                      <a:endParaRPr lang="en-US" altLang="zh-CN" sz="2600" dirty="0">
                        <a:latin typeface="+mn-ea"/>
                        <a:ea typeface="+mn-ea"/>
                      </a:endParaRPr>
                    </a:p>
                    <a:p>
                      <a:pPr marL="0" marR="0" indent="0" algn="l" defTabSz="1828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600" dirty="0">
                          <a:latin typeface="+mn-ea"/>
                          <a:ea typeface="+mn-ea"/>
                        </a:rPr>
                        <a:t>2. </a:t>
                      </a:r>
                      <a:r>
                        <a:rPr lang="zh-CN" altLang="en-US" sz="2600" dirty="0">
                          <a:latin typeface="+mn-ea"/>
                          <a:ea typeface="+mn-ea"/>
                        </a:rPr>
                        <a:t>参与公司新产线建设、新技术的引进，主导并完成新老产线设备改造，专利申请；</a:t>
                      </a:r>
                      <a:endParaRPr lang="en-US" altLang="zh-CN" sz="2600" dirty="0">
                        <a:latin typeface="+mn-ea"/>
                        <a:ea typeface="+mn-ea"/>
                      </a:endParaRPr>
                    </a:p>
                    <a:p>
                      <a:pPr marL="0" marR="0" indent="0" algn="l" defTabSz="1828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600" dirty="0">
                          <a:latin typeface="+mn-ea"/>
                          <a:ea typeface="+mn-ea"/>
                        </a:rPr>
                        <a:t>3.</a:t>
                      </a:r>
                      <a:r>
                        <a:rPr lang="zh-CN" altLang="en-US" sz="2600" dirty="0">
                          <a:latin typeface="+mn-ea"/>
                          <a:ea typeface="+mn-ea"/>
                        </a:rPr>
                        <a:t>负责工厂大型自动化设备的日常维护与改善，持续提升设备综合效率，保障设备持续稳定运行；</a:t>
                      </a:r>
                      <a:endParaRPr lang="en-US" altLang="zh-CN" sz="2600" dirty="0">
                        <a:latin typeface="+mn-ea"/>
                        <a:ea typeface="+mn-ea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600" dirty="0">
                          <a:latin typeface="+mn-ea"/>
                          <a:ea typeface="+mn-ea"/>
                        </a:rPr>
                        <a:t>4.</a:t>
                      </a:r>
                      <a:r>
                        <a:rPr lang="zh-CN" altLang="en-US" sz="2600" dirty="0">
                          <a:latin typeface="+mn-ea"/>
                          <a:ea typeface="+mn-ea"/>
                        </a:rPr>
                        <a:t>参与设备管理体系的建立并不断持续完善，助推各项业务有效开展；</a:t>
                      </a:r>
                      <a:endParaRPr lang="en-US" altLang="zh-CN" sz="2600" dirty="0">
                        <a:latin typeface="+mn-ea"/>
                        <a:ea typeface="+mn-ea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600" dirty="0">
                          <a:latin typeface="+mn-ea"/>
                          <a:ea typeface="+mn-ea"/>
                        </a:rPr>
                        <a:t>5.</a:t>
                      </a:r>
                      <a:r>
                        <a:rPr lang="zh-CN" altLang="en-US" sz="2600" dirty="0">
                          <a:latin typeface="+mn-ea"/>
                          <a:ea typeface="+mn-ea"/>
                        </a:rPr>
                        <a:t>负责对设备技术员、一线操作员进行培训指导，提高其维护与操作技能。</a:t>
                      </a:r>
                      <a:endParaRPr lang="en-US" altLang="zh-CN" sz="2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2339480"/>
                  </a:ext>
                </a:extLst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432610" y="9343210"/>
            <a:ext cx="15359169" cy="3906977"/>
            <a:chOff x="9504218" y="9615057"/>
            <a:chExt cx="14770343" cy="3906981"/>
          </a:xfrm>
        </p:grpSpPr>
        <p:graphicFrame>
          <p:nvGraphicFramePr>
            <p:cNvPr id="8" name="图示 7"/>
            <p:cNvGraphicFramePr/>
            <p:nvPr/>
          </p:nvGraphicFramePr>
          <p:xfrm>
            <a:off x="10466634" y="9653997"/>
            <a:ext cx="13807927" cy="386804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矩形 8"/>
            <p:cNvSpPr/>
            <p:nvPr/>
          </p:nvSpPr>
          <p:spPr>
            <a:xfrm>
              <a:off x="9643172" y="10072256"/>
              <a:ext cx="823460" cy="29925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400" b="1" dirty="0"/>
                <a:t>任职要求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9504218" y="9615057"/>
              <a:ext cx="14770341" cy="3906980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noFill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330934" y="1834209"/>
            <a:ext cx="4490448" cy="1011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/>
              <a:t>我们所需要的能力</a:t>
            </a:r>
          </a:p>
        </p:txBody>
      </p:sp>
      <p:sp>
        <p:nvSpPr>
          <p:cNvPr id="32" name="矩形 31"/>
          <p:cNvSpPr/>
          <p:nvPr/>
        </p:nvSpPr>
        <p:spPr>
          <a:xfrm>
            <a:off x="4821381" y="1834209"/>
            <a:ext cx="19239949" cy="10113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tx1"/>
                </a:solidFill>
              </a:rPr>
              <a:t>首先，我们需要你有强大的学习和适应能力，能够快速的融入企业文化中去；其次，需要有使命必达的</a:t>
            </a:r>
            <a:r>
              <a:rPr lang="zh-CN" altLang="en-US" sz="2800">
                <a:solidFill>
                  <a:schemeClr val="tx1"/>
                </a:solidFill>
              </a:rPr>
              <a:t>信念，具备不</a:t>
            </a:r>
            <a:r>
              <a:rPr lang="zh-CN" altLang="en-US" sz="2800" dirty="0">
                <a:solidFill>
                  <a:schemeClr val="tx1"/>
                </a:solidFill>
              </a:rPr>
              <a:t>达目标誓不罢休的勇气和魄力。</a:t>
            </a:r>
          </a:p>
        </p:txBody>
      </p:sp>
      <p:sp>
        <p:nvSpPr>
          <p:cNvPr id="33" name="矩形 32"/>
          <p:cNvSpPr/>
          <p:nvPr/>
        </p:nvSpPr>
        <p:spPr>
          <a:xfrm>
            <a:off x="521949" y="3379201"/>
            <a:ext cx="1029166" cy="5514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/>
              <a:t>岗位概况</a:t>
            </a:r>
          </a:p>
        </p:txBody>
      </p:sp>
      <p:sp>
        <p:nvSpPr>
          <p:cNvPr id="34" name="矩形 33"/>
          <p:cNvSpPr/>
          <p:nvPr/>
        </p:nvSpPr>
        <p:spPr>
          <a:xfrm>
            <a:off x="330934" y="3099488"/>
            <a:ext cx="16820993" cy="6002949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graphicFrame>
        <p:nvGraphicFramePr>
          <p:cNvPr id="4" name="图示 3"/>
          <p:cNvGraphicFramePr/>
          <p:nvPr/>
        </p:nvGraphicFramePr>
        <p:xfrm>
          <a:off x="17401310" y="3099488"/>
          <a:ext cx="6816436" cy="600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680" y="9343207"/>
            <a:ext cx="5041929" cy="39069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10EF60-2241-4EA0-8735-C22BF68672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87510" y="9343206"/>
            <a:ext cx="2930236" cy="39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1099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肘形连接符 119"/>
          <p:cNvCxnSpPr/>
          <p:nvPr/>
        </p:nvCxnSpPr>
        <p:spPr>
          <a:xfrm>
            <a:off x="13514544" y="9586271"/>
            <a:ext cx="760845" cy="560846"/>
          </a:xfrm>
          <a:prstGeom prst="bentConnector3">
            <a:avLst>
              <a:gd name="adj1" fmla="val -1428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肘形连接符 122"/>
          <p:cNvCxnSpPr/>
          <p:nvPr/>
        </p:nvCxnSpPr>
        <p:spPr>
          <a:xfrm flipV="1">
            <a:off x="15268659" y="6360209"/>
            <a:ext cx="837804" cy="552812"/>
          </a:xfrm>
          <a:prstGeom prst="bentConnector3">
            <a:avLst>
              <a:gd name="adj1" fmla="val 9822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肘形连接符 116"/>
          <p:cNvCxnSpPr>
            <a:stCxn id="38" idx="3"/>
          </p:cNvCxnSpPr>
          <p:nvPr/>
        </p:nvCxnSpPr>
        <p:spPr>
          <a:xfrm flipV="1">
            <a:off x="10794458" y="9525792"/>
            <a:ext cx="212498" cy="108163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510363" y="1970291"/>
            <a:ext cx="22920448" cy="11051843"/>
            <a:chOff x="510363" y="1766491"/>
            <a:chExt cx="22920448" cy="11051843"/>
          </a:xfrm>
        </p:grpSpPr>
        <p:sp>
          <p:nvSpPr>
            <p:cNvPr id="38" name="Rectangle: Rounded Corners 40">
              <a:extLst>
                <a:ext uri="{FF2B5EF4-FFF2-40B4-BE49-F238E27FC236}">
                  <a16:creationId xmlns:a16="http://schemas.microsoft.com/office/drawing/2014/main" id="{BBDB9084-3778-46C7-BD86-B4C456EECA89}"/>
                </a:ext>
              </a:extLst>
            </p:cNvPr>
            <p:cNvSpPr/>
            <p:nvPr/>
          </p:nvSpPr>
          <p:spPr>
            <a:xfrm>
              <a:off x="4617802" y="10011590"/>
              <a:ext cx="6176656" cy="784068"/>
            </a:xfrm>
            <a:prstGeom prst="roundRect">
              <a:avLst>
                <a:gd name="adj" fmla="val 50000"/>
              </a:avLst>
            </a:prstGeom>
            <a:solidFill>
              <a:srgbClr val="4775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</a:endParaRPr>
            </a:p>
          </p:txBody>
        </p:sp>
        <p:sp>
          <p:nvSpPr>
            <p:cNvPr id="39" name="Rectangle: Rounded Corners 40">
              <a:extLst>
                <a:ext uri="{FF2B5EF4-FFF2-40B4-BE49-F238E27FC236}">
                  <a16:creationId xmlns:a16="http://schemas.microsoft.com/office/drawing/2014/main" id="{BBDB9084-3778-46C7-BD86-B4C456EECA89}"/>
                </a:ext>
              </a:extLst>
            </p:cNvPr>
            <p:cNvSpPr/>
            <p:nvPr/>
          </p:nvSpPr>
          <p:spPr>
            <a:xfrm>
              <a:off x="14071711" y="9763867"/>
              <a:ext cx="9253644" cy="872265"/>
            </a:xfrm>
            <a:prstGeom prst="roundRect">
              <a:avLst>
                <a:gd name="adj" fmla="val 50000"/>
              </a:avLst>
            </a:prstGeom>
            <a:solidFill>
              <a:srgbClr val="4775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</a:endParaRPr>
            </a:p>
          </p:txBody>
        </p:sp>
        <p:sp>
          <p:nvSpPr>
            <p:cNvPr id="40" name="Rectangle: Rounded Corners 40">
              <a:extLst>
                <a:ext uri="{FF2B5EF4-FFF2-40B4-BE49-F238E27FC236}">
                  <a16:creationId xmlns:a16="http://schemas.microsoft.com/office/drawing/2014/main" id="{BBDB9084-3778-46C7-BD86-B4C456EECA89}"/>
                </a:ext>
              </a:extLst>
            </p:cNvPr>
            <p:cNvSpPr/>
            <p:nvPr/>
          </p:nvSpPr>
          <p:spPr>
            <a:xfrm>
              <a:off x="15834837" y="5968174"/>
              <a:ext cx="6176656" cy="784068"/>
            </a:xfrm>
            <a:prstGeom prst="roundRect">
              <a:avLst>
                <a:gd name="adj" fmla="val 50000"/>
              </a:avLst>
            </a:prstGeom>
            <a:solidFill>
              <a:srgbClr val="4775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510363" y="1766491"/>
              <a:ext cx="22920448" cy="11051843"/>
              <a:chOff x="375893" y="1534412"/>
              <a:chExt cx="22920448" cy="11051843"/>
            </a:xfrm>
          </p:grpSpPr>
          <p:sp>
            <p:nvSpPr>
              <p:cNvPr id="55" name="Rectangle 55">
                <a:extLst>
                  <a:ext uri="{FF2B5EF4-FFF2-40B4-BE49-F238E27FC236}">
                    <a16:creationId xmlns:a16="http://schemas.microsoft.com/office/drawing/2014/main" id="{45BFA9C9-A797-4D9C-92EF-C1D3F1DB657D}"/>
                  </a:ext>
                </a:extLst>
              </p:cNvPr>
              <p:cNvSpPr/>
              <p:nvPr/>
            </p:nvSpPr>
            <p:spPr>
              <a:xfrm>
                <a:off x="14085610" y="9541958"/>
                <a:ext cx="9210731" cy="2769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zh-CN" altLang="en-US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理工专业：材料、化学类、机械设计、车辆工程等</a:t>
                </a:r>
                <a:endPara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zh-CN" altLang="en-US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系统性的组织策划、协调能力</a:t>
                </a:r>
                <a:endParaRPr lang="en-US" altLang="zh-CN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zh-CN" altLang="en-US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自我提升内在驱动力</a:t>
                </a:r>
                <a:endParaRPr lang="en-US" altLang="zh-CN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zh-CN" altLang="en-US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逻辑思维强、条理清晰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5BFA9C9-A797-4D9C-92EF-C1D3F1DB657D}"/>
                  </a:ext>
                </a:extLst>
              </p:cNvPr>
              <p:cNvSpPr/>
              <p:nvPr/>
            </p:nvSpPr>
            <p:spPr>
              <a:xfrm>
                <a:off x="4103868" y="9631600"/>
                <a:ext cx="6248744" cy="2954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r">
                  <a:lnSpc>
                    <a:spcPct val="150000"/>
                  </a:lnSpc>
                  <a:defRPr/>
                </a:pPr>
                <a:r>
                  <a:rPr lang="zh-CN" altLang="en-US" sz="4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阳光、自信、责任感</a:t>
                </a:r>
                <a:endParaRPr lang="en-US" altLang="zh-CN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 algn="r">
                  <a:lnSpc>
                    <a:spcPct val="150000"/>
                  </a:lnSpc>
                  <a:defRPr/>
                </a:pPr>
                <a:r>
                  <a:rPr lang="zh-CN" altLang="en-US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敢于直面问题、勇于提出问题</a:t>
                </a:r>
              </a:p>
              <a:p>
                <a:pPr lvl="0" algn="r">
                  <a:lnSpc>
                    <a:spcPct val="150000"/>
                  </a:lnSpc>
                  <a:defRPr/>
                </a:pPr>
                <a:r>
                  <a:rPr lang="zh-CN" altLang="en-US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群策群力解决问题</a:t>
                </a:r>
                <a:endParaRPr lang="en-US" altLang="zh-CN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r">
                  <a:lnSpc>
                    <a:spcPct val="150000"/>
                  </a:lnSpc>
                  <a:defRPr/>
                </a:pPr>
                <a:r>
                  <a:rPr lang="zh-CN" altLang="en-US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乐于助人、奉献精神</a:t>
                </a:r>
              </a:p>
            </p:txBody>
          </p:sp>
          <p:graphicFrame>
            <p:nvGraphicFramePr>
              <p:cNvPr id="42" name="Chart 1">
                <a:extLst>
                  <a:ext uri="{FF2B5EF4-FFF2-40B4-BE49-F238E27FC236}">
                    <a16:creationId xmlns:a16="http://schemas.microsoft.com/office/drawing/2014/main" id="{6F4033E3-57FD-4F8A-AF47-F331FA7CCEF2}"/>
                  </a:ext>
                </a:extLst>
              </p:cNvPr>
              <p:cNvGraphicFramePr/>
              <p:nvPr/>
            </p:nvGraphicFramePr>
            <p:xfrm>
              <a:off x="8319479" y="3161147"/>
              <a:ext cx="7652515" cy="675389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43" name="Partial Circle 8">
                <a:extLst>
                  <a:ext uri="{FF2B5EF4-FFF2-40B4-BE49-F238E27FC236}">
                    <a16:creationId xmlns:a16="http://schemas.microsoft.com/office/drawing/2014/main" id="{A6095006-CB7E-49EE-82A1-CF0250BD6D9D}"/>
                  </a:ext>
                </a:extLst>
              </p:cNvPr>
              <p:cNvSpPr/>
              <p:nvPr/>
            </p:nvSpPr>
            <p:spPr>
              <a:xfrm rot="10800000">
                <a:off x="8593912" y="2936909"/>
                <a:ext cx="7067656" cy="7067653"/>
              </a:xfrm>
              <a:prstGeom prst="pie">
                <a:avLst>
                  <a:gd name="adj1" fmla="val 5346421"/>
                  <a:gd name="adj2" fmla="val 9130539"/>
                </a:avLst>
              </a:prstGeom>
              <a:solidFill>
                <a:srgbClr val="47759A"/>
              </a:solidFill>
              <a:ln>
                <a:noFill/>
              </a:ln>
              <a:effectLst>
                <a:outerShdw blurRad="762000" dist="3429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44" name="组合 43"/>
              <p:cNvGrpSpPr/>
              <p:nvPr/>
            </p:nvGrpSpPr>
            <p:grpSpPr>
              <a:xfrm>
                <a:off x="13068779" y="2716640"/>
                <a:ext cx="1570473" cy="1570473"/>
                <a:chOff x="13653967" y="3092945"/>
                <a:chExt cx="1570473" cy="1570473"/>
              </a:xfrm>
            </p:grpSpPr>
            <p:sp>
              <p:nvSpPr>
                <p:cNvPr id="72" name="Oval 18">
                  <a:extLst>
                    <a:ext uri="{FF2B5EF4-FFF2-40B4-BE49-F238E27FC236}">
                      <a16:creationId xmlns:a16="http://schemas.microsoft.com/office/drawing/2014/main" id="{1C6AAC2B-6882-4363-AF62-361273AA7A0D}"/>
                    </a:ext>
                  </a:extLst>
                </p:cNvPr>
                <p:cNvSpPr/>
                <p:nvPr/>
              </p:nvSpPr>
              <p:spPr>
                <a:xfrm>
                  <a:off x="13653967" y="3092945"/>
                  <a:ext cx="1570473" cy="1570473"/>
                </a:xfrm>
                <a:prstGeom prst="ellipse">
                  <a:avLst/>
                </a:prstGeom>
                <a:solidFill>
                  <a:srgbClr val="0171FF">
                    <a:alpha val="13000"/>
                  </a:srgbClr>
                </a:solidFill>
                <a:ln>
                  <a:noFill/>
                </a:ln>
                <a:effectLst>
                  <a:outerShdw blurRad="622300" dist="50800" dir="5400000" algn="ctr" rotWithShape="0">
                    <a:srgbClr val="000000">
                      <a:alpha val="43137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3" name="Oval 19">
                  <a:extLst>
                    <a:ext uri="{FF2B5EF4-FFF2-40B4-BE49-F238E27FC236}">
                      <a16:creationId xmlns:a16="http://schemas.microsoft.com/office/drawing/2014/main" id="{C74F4AF0-E95A-4D19-9A48-001F22FF3A32}"/>
                    </a:ext>
                  </a:extLst>
                </p:cNvPr>
                <p:cNvSpPr/>
                <p:nvPr/>
              </p:nvSpPr>
              <p:spPr>
                <a:xfrm>
                  <a:off x="13766517" y="3205495"/>
                  <a:ext cx="1345372" cy="1345372"/>
                </a:xfrm>
                <a:prstGeom prst="ellipse">
                  <a:avLst/>
                </a:prstGeom>
                <a:solidFill>
                  <a:srgbClr val="094778">
                    <a:alpha val="25000"/>
                  </a:srgbClr>
                </a:solidFill>
                <a:ln>
                  <a:noFill/>
                </a:ln>
                <a:effectLst>
                  <a:outerShdw blurRad="622300" dist="50800" dir="5400000" algn="ctr" rotWithShape="0">
                    <a:srgbClr val="000000">
                      <a:alpha val="43137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4" name="Oval 20">
                  <a:extLst>
                    <a:ext uri="{FF2B5EF4-FFF2-40B4-BE49-F238E27FC236}">
                      <a16:creationId xmlns:a16="http://schemas.microsoft.com/office/drawing/2014/main" id="{C59CE7BF-E277-405F-BAA8-5EB7F969C64B}"/>
                    </a:ext>
                  </a:extLst>
                </p:cNvPr>
                <p:cNvSpPr/>
                <p:nvPr/>
              </p:nvSpPr>
              <p:spPr>
                <a:xfrm>
                  <a:off x="13884873" y="3323854"/>
                  <a:ext cx="1108658" cy="1108656"/>
                </a:xfrm>
                <a:prstGeom prst="ellipse">
                  <a:avLst/>
                </a:prstGeom>
                <a:solidFill>
                  <a:srgbClr val="094778"/>
                </a:solidFill>
                <a:ln>
                  <a:noFill/>
                </a:ln>
                <a:effectLst>
                  <a:outerShdw blurRad="812800" dist="50800" dir="5400000" sx="82000" sy="82000" algn="ctr" rotWithShape="0">
                    <a:srgbClr val="000000">
                      <a:alpha val="43137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D58610B1-1071-416E-B8DC-270EC7A300CD}"/>
                  </a:ext>
                </a:extLst>
              </p:cNvPr>
              <p:cNvGrpSpPr/>
              <p:nvPr/>
            </p:nvGrpSpPr>
            <p:grpSpPr>
              <a:xfrm>
                <a:off x="15354040" y="1943643"/>
                <a:ext cx="7906444" cy="2308323"/>
                <a:chOff x="9045076" y="2326481"/>
                <a:chExt cx="3882403" cy="1133485"/>
              </a:xfrm>
            </p:grpSpPr>
            <p:sp>
              <p:nvSpPr>
                <p:cNvPr id="71" name="Rectangle 50">
                  <a:extLst>
                    <a:ext uri="{FF2B5EF4-FFF2-40B4-BE49-F238E27FC236}">
                      <a16:creationId xmlns:a16="http://schemas.microsoft.com/office/drawing/2014/main" id="{7AD74CC2-E6E3-46A8-BA32-85B51542A17B}"/>
                    </a:ext>
                  </a:extLst>
                </p:cNvPr>
                <p:cNvSpPr/>
                <p:nvPr/>
              </p:nvSpPr>
              <p:spPr>
                <a:xfrm>
                  <a:off x="9045076" y="2326481"/>
                  <a:ext cx="3882403" cy="1133485"/>
                </a:xfrm>
                <a:prstGeom prst="rect">
                  <a:avLst/>
                </a:prstGeom>
                <a:ln/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457200" lvl="0" indent="-45720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  <a:defRPr/>
                  </a:pPr>
                  <a:r>
                    <a:rPr lang="zh-CN" altLang="en-US" sz="32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岗位晋升通道    ：工艺技术员→工艺工程师→工艺小组长→技术专家</a:t>
                  </a:r>
                  <a:endParaRPr lang="en-US" altLang="zh-CN" sz="3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marL="457200" lvl="0" indent="-457200">
                    <a:lnSpc>
                      <a:spcPct val="150000"/>
                    </a:lnSpc>
                    <a:buFont typeface="Wingdings" panose="05000000000000000000" pitchFamily="2" charset="2"/>
                    <a:buChar char="ü"/>
                    <a:defRPr/>
                  </a:pPr>
                  <a:r>
                    <a:rPr lang="zh-CN" altLang="en-US" sz="32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人才培养：</a:t>
                  </a:r>
                  <a:r>
                    <a:rPr lang="en-US" altLang="zh-CN" sz="32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1VS1</a:t>
                  </a:r>
                  <a:r>
                    <a:rPr lang="zh-CN" altLang="en-US" sz="32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师带徒</a:t>
                  </a:r>
                  <a:r>
                    <a:rPr lang="en-US" altLang="zh-CN" sz="32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+</a:t>
                  </a:r>
                  <a:r>
                    <a:rPr lang="zh-CN" altLang="en-US" sz="32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培训机制</a:t>
                  </a:r>
                  <a:endParaRPr lang="en-US" altLang="zh-CN" sz="3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0" name="Down Arrow 2">
                  <a:extLst>
                    <a:ext uri="{FF2B5EF4-FFF2-40B4-BE49-F238E27FC236}">
                      <a16:creationId xmlns:a16="http://schemas.microsoft.com/office/drawing/2014/main" id="{FD82E9BE-0DFB-4735-9315-343AA16E5582}"/>
                    </a:ext>
                  </a:extLst>
                </p:cNvPr>
                <p:cNvSpPr/>
                <p:nvPr/>
              </p:nvSpPr>
              <p:spPr>
                <a:xfrm flipV="1">
                  <a:off x="10516472" y="2384890"/>
                  <a:ext cx="215167" cy="335632"/>
                </a:xfrm>
                <a:prstGeom prst="downArrow">
                  <a:avLst/>
                </a:prstGeom>
                <a:solidFill>
                  <a:srgbClr val="00B05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906F2ED2-0BEB-46FE-8C1D-F9F9B8F6D7ED}"/>
                  </a:ext>
                </a:extLst>
              </p:cNvPr>
              <p:cNvSpPr txBox="1"/>
              <p:nvPr/>
            </p:nvSpPr>
            <p:spPr>
              <a:xfrm>
                <a:off x="375893" y="5747460"/>
                <a:ext cx="7565735" cy="38841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457200" lvl="0" indent="-457200" defTabSz="914400">
                  <a:lnSpc>
                    <a:spcPct val="110000"/>
                  </a:lnSpc>
                  <a:buFont typeface="Wingdings" panose="05000000000000000000" pitchFamily="2" charset="2"/>
                  <a:buChar char="ü"/>
                  <a:defRPr/>
                </a:pPr>
                <a:r>
                  <a:rPr lang="zh-CN" altLang="en-US" sz="32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团建、社团活动多元化开展</a:t>
                </a:r>
                <a:endParaRPr lang="en-US" altLang="zh-CN" sz="3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457200" lvl="0" indent="-457200" defTabSz="914400">
                  <a:lnSpc>
                    <a:spcPct val="110000"/>
                  </a:lnSpc>
                  <a:buFont typeface="Wingdings" panose="05000000000000000000" pitchFamily="2" charset="2"/>
                  <a:buChar char="ü"/>
                  <a:defRPr/>
                </a:pPr>
                <a:endParaRPr lang="en-US" altLang="zh-CN" sz="3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457200" lvl="0" indent="-457200" defTabSz="914400">
                  <a:lnSpc>
                    <a:spcPct val="110000"/>
                  </a:lnSpc>
                  <a:buFont typeface="Wingdings" panose="05000000000000000000" pitchFamily="2" charset="2"/>
                  <a:buChar char="ü"/>
                  <a:defRPr/>
                </a:pPr>
                <a:endParaRPr lang="en-US" altLang="zh-CN" sz="3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457200" lvl="0" indent="-457200" defTabSz="914400">
                  <a:lnSpc>
                    <a:spcPct val="110000"/>
                  </a:lnSpc>
                  <a:buFont typeface="Wingdings" panose="05000000000000000000" pitchFamily="2" charset="2"/>
                  <a:buChar char="ü"/>
                  <a:defRPr/>
                </a:pPr>
                <a:endParaRPr lang="en-US" altLang="zh-CN" sz="3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457200" lvl="0" indent="-457200" defTabSz="914400">
                  <a:lnSpc>
                    <a:spcPct val="110000"/>
                  </a:lnSpc>
                  <a:buFont typeface="Wingdings" panose="05000000000000000000" pitchFamily="2" charset="2"/>
                  <a:buChar char="ü"/>
                  <a:defRPr/>
                </a:pPr>
                <a:endParaRPr lang="en-US" altLang="zh-CN" sz="3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457200" lvl="0" indent="-457200" defTabSz="914400">
                  <a:lnSpc>
                    <a:spcPct val="110000"/>
                  </a:lnSpc>
                  <a:buFont typeface="Wingdings" panose="05000000000000000000" pitchFamily="2" charset="2"/>
                  <a:buChar char="ü"/>
                  <a:defRPr/>
                </a:pPr>
                <a:endParaRPr lang="en-US" altLang="zh-CN" sz="3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457200" lvl="0" indent="-457200" defTabSz="914400">
                  <a:lnSpc>
                    <a:spcPct val="110000"/>
                  </a:lnSpc>
                  <a:buFont typeface="Wingdings" panose="05000000000000000000" pitchFamily="2" charset="2"/>
                  <a:buChar char="ü"/>
                  <a:defRPr/>
                </a:pPr>
                <a:endParaRPr lang="en-US" altLang="zh-CN" sz="3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Rectangle 55">
                <a:extLst>
                  <a:ext uri="{FF2B5EF4-FFF2-40B4-BE49-F238E27FC236}">
                    <a16:creationId xmlns:a16="http://schemas.microsoft.com/office/drawing/2014/main" id="{45BFA9C9-A797-4D9C-92EF-C1D3F1DB657D}"/>
                  </a:ext>
                </a:extLst>
              </p:cNvPr>
              <p:cNvSpPr/>
              <p:nvPr/>
            </p:nvSpPr>
            <p:spPr>
              <a:xfrm>
                <a:off x="15816867" y="5580682"/>
                <a:ext cx="6606761" cy="2954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zh-CN" altLang="en-US" sz="4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真诚、高效、共赢</a:t>
                </a:r>
                <a:endParaRPr lang="en-US" altLang="zh-CN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zh-CN" altLang="en-US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讲真话、做真事</a:t>
                </a:r>
                <a:endParaRPr lang="en-US" altLang="zh-CN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zh-CN" altLang="en-US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团队协作、共同进步</a:t>
                </a:r>
                <a:endParaRPr lang="en-US" altLang="zh-CN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zh-CN" altLang="en-US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目标导向、共创共赢</a:t>
                </a:r>
                <a:endParaRPr lang="en-US" altLang="zh-CN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Partial Circle 8">
                <a:extLst>
                  <a:ext uri="{FF2B5EF4-FFF2-40B4-BE49-F238E27FC236}">
                    <a16:creationId xmlns:a16="http://schemas.microsoft.com/office/drawing/2014/main" id="{A6095006-CB7E-49EE-82A1-CF0250BD6D9D}"/>
                  </a:ext>
                </a:extLst>
              </p:cNvPr>
              <p:cNvSpPr/>
              <p:nvPr/>
            </p:nvSpPr>
            <p:spPr>
              <a:xfrm rot="10800000">
                <a:off x="8593912" y="2967091"/>
                <a:ext cx="7067656" cy="7067653"/>
              </a:xfrm>
              <a:prstGeom prst="pie">
                <a:avLst>
                  <a:gd name="adj1" fmla="val 1594582"/>
                  <a:gd name="adj2" fmla="val 5350672"/>
                </a:avLst>
              </a:prstGeom>
              <a:solidFill>
                <a:srgbClr val="62BAD7"/>
              </a:solidFill>
              <a:ln>
                <a:noFill/>
              </a:ln>
              <a:effectLst>
                <a:outerShdw blurRad="762000" dist="3429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Partial Circle 8">
                <a:extLst>
                  <a:ext uri="{FF2B5EF4-FFF2-40B4-BE49-F238E27FC236}">
                    <a16:creationId xmlns:a16="http://schemas.microsoft.com/office/drawing/2014/main" id="{A6095006-CB7E-49EE-82A1-CF0250BD6D9D}"/>
                  </a:ext>
                </a:extLst>
              </p:cNvPr>
              <p:cNvSpPr/>
              <p:nvPr/>
            </p:nvSpPr>
            <p:spPr>
              <a:xfrm rot="10599741">
                <a:off x="8652588" y="2724282"/>
                <a:ext cx="7067656" cy="7067653"/>
              </a:xfrm>
              <a:prstGeom prst="pie">
                <a:avLst>
                  <a:gd name="adj1" fmla="val 19748503"/>
                  <a:gd name="adj2" fmla="val 1576750"/>
                </a:avLst>
              </a:prstGeom>
              <a:solidFill>
                <a:srgbClr val="47759A"/>
              </a:solidFill>
              <a:ln>
                <a:noFill/>
              </a:ln>
              <a:effectLst>
                <a:outerShdw blurRad="762000" dist="3429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Oval 28">
                <a:extLst>
                  <a:ext uri="{FF2B5EF4-FFF2-40B4-BE49-F238E27FC236}">
                    <a16:creationId xmlns:a16="http://schemas.microsoft.com/office/drawing/2014/main" id="{A9693F69-341C-4E93-8469-4D5AD7570682}"/>
                  </a:ext>
                </a:extLst>
              </p:cNvPr>
              <p:cNvSpPr/>
              <p:nvPr/>
            </p:nvSpPr>
            <p:spPr>
              <a:xfrm>
                <a:off x="10153359" y="4537921"/>
                <a:ext cx="3987560" cy="398755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阿里巴巴普惠体 R" panose="00020600040101010101" pitchFamily="18" charset="-122"/>
                  </a:rPr>
                  <a:t>工艺</a:t>
                </a:r>
                <a:endPara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R" panose="00020600040101010101" pitchFamily="18" charset="-122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阿里巴巴普惠体 R" panose="00020600040101010101" pitchFamily="18" charset="-122"/>
                  </a:rPr>
                  <a:t>工程师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R" panose="00020600040101010101" pitchFamily="18" charset="-122"/>
                </a:endParaRPr>
              </a:p>
            </p:txBody>
          </p:sp>
          <p:sp>
            <p:nvSpPr>
              <p:cNvPr id="51" name="Oval 5">
                <a:extLst>
                  <a:ext uri="{FF2B5EF4-FFF2-40B4-BE49-F238E27FC236}">
                    <a16:creationId xmlns:a16="http://schemas.microsoft.com/office/drawing/2014/main" id="{F34BE36E-345C-42F3-BE7E-B9A41ADD32B8}"/>
                  </a:ext>
                </a:extLst>
              </p:cNvPr>
              <p:cNvSpPr/>
              <p:nvPr/>
            </p:nvSpPr>
            <p:spPr>
              <a:xfrm>
                <a:off x="8122770" y="5789954"/>
                <a:ext cx="1570473" cy="1570473"/>
              </a:xfrm>
              <a:prstGeom prst="ellipse">
                <a:avLst/>
              </a:prstGeom>
              <a:solidFill>
                <a:srgbClr val="EAE9FB">
                  <a:alpha val="13000"/>
                </a:srgbClr>
              </a:solidFill>
              <a:ln>
                <a:noFill/>
              </a:ln>
              <a:effectLst>
                <a:outerShdw blurRad="6223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Oval 6">
                <a:extLst>
                  <a:ext uri="{FF2B5EF4-FFF2-40B4-BE49-F238E27FC236}">
                    <a16:creationId xmlns:a16="http://schemas.microsoft.com/office/drawing/2014/main" id="{6EC433D4-AD3A-4610-AD3A-61380F223C1B}"/>
                  </a:ext>
                </a:extLst>
              </p:cNvPr>
              <p:cNvSpPr/>
              <p:nvPr/>
            </p:nvSpPr>
            <p:spPr>
              <a:xfrm>
                <a:off x="8235320" y="5902504"/>
                <a:ext cx="1345372" cy="1345370"/>
              </a:xfrm>
              <a:prstGeom prst="ellipse">
                <a:avLst/>
              </a:prstGeom>
              <a:solidFill>
                <a:srgbClr val="EAE9FB">
                  <a:alpha val="25000"/>
                </a:srgbClr>
              </a:solidFill>
              <a:ln>
                <a:noFill/>
              </a:ln>
              <a:effectLst>
                <a:outerShdw blurRad="622300" dist="50800" dir="5400000" algn="ctr" rotWithShape="0">
                  <a:srgbClr val="000000">
                    <a:alpha val="1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Oval 7">
                <a:extLst>
                  <a:ext uri="{FF2B5EF4-FFF2-40B4-BE49-F238E27FC236}">
                    <a16:creationId xmlns:a16="http://schemas.microsoft.com/office/drawing/2014/main" id="{A2B25AE2-7EDA-4785-9AD3-B1422524A161}"/>
                  </a:ext>
                </a:extLst>
              </p:cNvPr>
              <p:cNvSpPr/>
              <p:nvPr/>
            </p:nvSpPr>
            <p:spPr>
              <a:xfrm>
                <a:off x="8353679" y="6020862"/>
                <a:ext cx="1108658" cy="1108656"/>
              </a:xfrm>
              <a:prstGeom prst="ellipse">
                <a:avLst/>
              </a:prstGeom>
              <a:solidFill>
                <a:srgbClr val="9DB1D8"/>
              </a:solidFill>
              <a:ln>
                <a:noFill/>
              </a:ln>
              <a:effectLst>
                <a:outerShdw blurRad="812800" dist="50800" dir="5400000" sx="82000" sy="82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54" name="组合 53"/>
              <p:cNvGrpSpPr/>
              <p:nvPr/>
            </p:nvGrpSpPr>
            <p:grpSpPr>
              <a:xfrm>
                <a:off x="9613232" y="2641013"/>
                <a:ext cx="1572704" cy="1572704"/>
                <a:chOff x="9613232" y="2641013"/>
                <a:chExt cx="1572704" cy="1572704"/>
              </a:xfrm>
            </p:grpSpPr>
            <p:sp>
              <p:nvSpPr>
                <p:cNvPr id="67" name="Oval 24">
                  <a:extLst>
                    <a:ext uri="{FF2B5EF4-FFF2-40B4-BE49-F238E27FC236}">
                      <a16:creationId xmlns:a16="http://schemas.microsoft.com/office/drawing/2014/main" id="{DC69AEEA-1BC1-4402-943C-2CD81308A584}"/>
                    </a:ext>
                  </a:extLst>
                </p:cNvPr>
                <p:cNvSpPr/>
                <p:nvPr/>
              </p:nvSpPr>
              <p:spPr>
                <a:xfrm>
                  <a:off x="9613232" y="2641013"/>
                  <a:ext cx="1572704" cy="1572704"/>
                </a:xfrm>
                <a:prstGeom prst="ellipse">
                  <a:avLst/>
                </a:prstGeom>
                <a:solidFill>
                  <a:srgbClr val="6283C3">
                    <a:alpha val="13000"/>
                  </a:srgbClr>
                </a:solidFill>
                <a:ln>
                  <a:noFill/>
                </a:ln>
                <a:effectLst>
                  <a:outerShdw blurRad="622300" dist="50800" dir="5400000" algn="ctr" rotWithShape="0">
                    <a:srgbClr val="000000">
                      <a:alpha val="15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" name="Oval 25">
                  <a:extLst>
                    <a:ext uri="{FF2B5EF4-FFF2-40B4-BE49-F238E27FC236}">
                      <a16:creationId xmlns:a16="http://schemas.microsoft.com/office/drawing/2014/main" id="{17939872-EBFA-42E6-9739-7BF37872C0A0}"/>
                    </a:ext>
                  </a:extLst>
                </p:cNvPr>
                <p:cNvSpPr/>
                <p:nvPr/>
              </p:nvSpPr>
              <p:spPr>
                <a:xfrm>
                  <a:off x="9725944" y="2753723"/>
                  <a:ext cx="1347282" cy="1347282"/>
                </a:xfrm>
                <a:prstGeom prst="ellipse">
                  <a:avLst/>
                </a:prstGeom>
                <a:solidFill>
                  <a:srgbClr val="6283C3">
                    <a:alpha val="25000"/>
                  </a:srgbClr>
                </a:solidFill>
                <a:ln>
                  <a:noFill/>
                </a:ln>
                <a:effectLst>
                  <a:outerShdw blurRad="622300" dist="50800" dir="5400000" algn="ctr" rotWithShape="0">
                    <a:srgbClr val="000000">
                      <a:alpha val="15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9" name="Oval 26">
                  <a:extLst>
                    <a:ext uri="{FF2B5EF4-FFF2-40B4-BE49-F238E27FC236}">
                      <a16:creationId xmlns:a16="http://schemas.microsoft.com/office/drawing/2014/main" id="{E1FCF01A-54E2-4D4E-9A48-6EF09848FF05}"/>
                    </a:ext>
                  </a:extLst>
                </p:cNvPr>
                <p:cNvSpPr/>
                <p:nvPr/>
              </p:nvSpPr>
              <p:spPr>
                <a:xfrm>
                  <a:off x="9844469" y="2872248"/>
                  <a:ext cx="1110231" cy="1110231"/>
                </a:xfrm>
                <a:prstGeom prst="ellipse">
                  <a:avLst/>
                </a:prstGeom>
                <a:solidFill>
                  <a:srgbClr val="6283C3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906F2ED2-0BEB-46FE-8C1D-F9F9B8F6D7ED}"/>
                  </a:ext>
                </a:extLst>
              </p:cNvPr>
              <p:cNvSpPr txBox="1"/>
              <p:nvPr/>
            </p:nvSpPr>
            <p:spPr>
              <a:xfrm>
                <a:off x="380393" y="1534412"/>
                <a:ext cx="8152205" cy="3785652"/>
              </a:xfrm>
              <a:prstGeom prst="rect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571500" lvl="0" indent="-571500" defTabSz="914400">
                  <a:lnSpc>
                    <a:spcPts val="3200"/>
                  </a:lnSpc>
                  <a:buFont typeface="Wingdings" panose="05000000000000000000" pitchFamily="2" charset="2"/>
                  <a:buChar char="ü"/>
                  <a:defRPr/>
                </a:pPr>
                <a:r>
                  <a:rPr lang="zh-CN" altLang="en-US" sz="2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量产线技术标准制定及新建产线技术标准输入</a:t>
                </a:r>
                <a:endParaRPr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571500" indent="-571500" defTabSz="914400">
                  <a:lnSpc>
                    <a:spcPts val="3200"/>
                  </a:lnSpc>
                  <a:buFont typeface="Wingdings" panose="05000000000000000000" pitchFamily="2" charset="2"/>
                  <a:buChar char="ü"/>
                  <a:defRPr/>
                </a:pPr>
                <a:r>
                  <a:rPr lang="zh-CN" altLang="en-US" sz="2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量产工艺技术优化，持续提升制造过程质量保证能力，保障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RTY</a:t>
                </a:r>
                <a:r>
                  <a:rPr lang="zh-CN" altLang="en-US" sz="2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PFY</a:t>
                </a:r>
                <a:r>
                  <a:rPr lang="zh-CN" altLang="en-US" sz="2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及损耗指标达成</a:t>
                </a:r>
                <a:endParaRPr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571500" lvl="0" indent="-571500" defTabSz="914400">
                  <a:lnSpc>
                    <a:spcPts val="3200"/>
                  </a:lnSpc>
                  <a:buFont typeface="Wingdings" panose="05000000000000000000" pitchFamily="2" charset="2"/>
                  <a:buChar char="ü"/>
                  <a:defRPr/>
                </a:pPr>
                <a:r>
                  <a:rPr lang="zh-CN" altLang="en-US" sz="2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疑难杂症攻关，保障产线稳定性</a:t>
                </a:r>
                <a:endParaRPr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571500" lvl="0" indent="-571500" defTabSz="914400">
                  <a:lnSpc>
                    <a:spcPts val="3200"/>
                  </a:lnSpc>
                  <a:buFont typeface="Wingdings" panose="05000000000000000000" pitchFamily="2" charset="2"/>
                  <a:buChar char="ü"/>
                  <a:defRPr/>
                </a:pPr>
                <a:r>
                  <a:rPr lang="zh-CN" altLang="en-US" sz="2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负责工艺文件维护：进行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CP/SOP/WI/PFMEA</a:t>
                </a:r>
                <a:r>
                  <a:rPr lang="zh-CN" altLang="en-US" sz="2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等工艺文件的持续优化和文件培训工作</a:t>
                </a:r>
                <a:endParaRPr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571500" lvl="0" indent="-571500" defTabSz="914400">
                  <a:lnSpc>
                    <a:spcPts val="3200"/>
                  </a:lnSpc>
                  <a:buFont typeface="Wingdings" panose="05000000000000000000" pitchFamily="2" charset="2"/>
                  <a:buChar char="ü"/>
                  <a:defRPr/>
                </a:pPr>
                <a:r>
                  <a:rPr lang="zh-CN" altLang="en-US" sz="2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新产品的开发试制，物料变更、设计变更转化验证，及量产导入</a:t>
                </a:r>
                <a:endParaRPr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571500" lvl="0" indent="-571500" defTabSz="914400">
                  <a:lnSpc>
                    <a:spcPts val="3200"/>
                  </a:lnSpc>
                  <a:buFont typeface="Wingdings" panose="05000000000000000000" pitchFamily="2" charset="2"/>
                  <a:buChar char="ü"/>
                  <a:defRPr/>
                </a:pPr>
                <a:r>
                  <a:rPr lang="zh-CN" altLang="en-US" sz="2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参与各阶段的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TR</a:t>
                </a:r>
                <a:r>
                  <a:rPr lang="zh-CN" altLang="en-US" sz="2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评审，负责量产阶段制造目标的达成</a:t>
                </a:r>
              </a:p>
            </p:txBody>
          </p:sp>
          <p:sp>
            <p:nvSpPr>
              <p:cNvPr id="60" name="文本框 59"/>
              <p:cNvSpPr txBox="1"/>
              <p:nvPr/>
            </p:nvSpPr>
            <p:spPr>
              <a:xfrm>
                <a:off x="9926681" y="2944645"/>
                <a:ext cx="94580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工作职责</a:t>
                </a:r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8470966" y="6054643"/>
                <a:ext cx="106943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文化建设</a:t>
                </a: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13380074" y="3000368"/>
                <a:ext cx="102574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提升机制</a:t>
                </a: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 rot="21540000">
                <a:off x="14712624" y="5802727"/>
                <a:ext cx="43631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价值观</a:t>
                </a: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 rot="19754673">
                <a:off x="12810213" y="8656285"/>
                <a:ext cx="16644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能力需求</a:t>
                </a:r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 rot="1969012">
                <a:off x="10138917" y="9011593"/>
                <a:ext cx="18686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性格</a:t>
                </a:r>
              </a:p>
            </p:txBody>
          </p:sp>
        </p:grpSp>
      </p:grpSp>
      <p:sp>
        <p:nvSpPr>
          <p:cNvPr id="61" name="Title of  this Page"/>
          <p:cNvSpPr txBox="1"/>
          <p:nvPr/>
        </p:nvSpPr>
        <p:spPr>
          <a:xfrm>
            <a:off x="1590262" y="857996"/>
            <a:ext cx="1279463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9000">
                <a:solidFill>
                  <a:srgbClr val="322D2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altLang="en-US" sz="6000" spc="70" dirty="0">
                <a:solidFill>
                  <a:srgbClr val="3249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工艺工程师简介</a:t>
            </a:r>
            <a:endParaRPr lang="en-US" altLang="zh-CN" sz="6000" spc="70" dirty="0">
              <a:solidFill>
                <a:srgbClr val="3249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肘形连接符 3"/>
          <p:cNvCxnSpPr>
            <a:stCxn id="57" idx="3"/>
            <a:endCxn id="69" idx="2"/>
          </p:cNvCxnSpPr>
          <p:nvPr/>
        </p:nvCxnSpPr>
        <p:spPr>
          <a:xfrm>
            <a:off x="8667068" y="3863117"/>
            <a:ext cx="1311871" cy="12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肘形连接符 82"/>
          <p:cNvCxnSpPr>
            <a:stCxn id="73" idx="6"/>
            <a:endCxn id="71" idx="1"/>
          </p:cNvCxnSpPr>
          <p:nvPr/>
        </p:nvCxnSpPr>
        <p:spPr>
          <a:xfrm flipV="1">
            <a:off x="14661171" y="3533684"/>
            <a:ext cx="827339" cy="404071"/>
          </a:xfrm>
          <a:prstGeom prst="bentConnector3">
            <a:avLst>
              <a:gd name="adj1" fmla="val 5000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组合 91"/>
          <p:cNvGrpSpPr/>
          <p:nvPr/>
        </p:nvGrpSpPr>
        <p:grpSpPr>
          <a:xfrm>
            <a:off x="1721495" y="6849265"/>
            <a:ext cx="5868167" cy="3105329"/>
            <a:chOff x="1708352" y="6853215"/>
            <a:chExt cx="6245693" cy="3464996"/>
          </a:xfrm>
        </p:grpSpPr>
        <p:pic>
          <p:nvPicPr>
            <p:cNvPr id="91" name="图片 9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9094" y="7172830"/>
              <a:ext cx="2514951" cy="1829055"/>
            </a:xfrm>
            <a:prstGeom prst="rect">
              <a:avLst/>
            </a:prstGeom>
          </p:spPr>
        </p:pic>
        <p:grpSp>
          <p:nvGrpSpPr>
            <p:cNvPr id="89" name="组合 88"/>
            <p:cNvGrpSpPr/>
            <p:nvPr/>
          </p:nvGrpSpPr>
          <p:grpSpPr>
            <a:xfrm>
              <a:off x="1708352" y="6853215"/>
              <a:ext cx="5262342" cy="3464996"/>
              <a:chOff x="644717" y="7147593"/>
              <a:chExt cx="6329371" cy="4374497"/>
            </a:xfrm>
          </p:grpSpPr>
          <p:pic>
            <p:nvPicPr>
              <p:cNvPr id="88" name="图片 8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717" y="7147593"/>
                <a:ext cx="4235676" cy="2754714"/>
              </a:xfrm>
              <a:prstGeom prst="rect">
                <a:avLst/>
              </a:prstGeom>
            </p:spPr>
          </p:pic>
          <p:pic>
            <p:nvPicPr>
              <p:cNvPr id="87" name="图片 8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6907" y="8806801"/>
                <a:ext cx="4827181" cy="2715289"/>
              </a:xfrm>
              <a:prstGeom prst="rect">
                <a:avLst/>
              </a:prstGeom>
            </p:spPr>
          </p:pic>
        </p:grpSp>
      </p:grpSp>
      <p:cxnSp>
        <p:nvCxnSpPr>
          <p:cNvPr id="93" name="肘形连接符 92"/>
          <p:cNvCxnSpPr>
            <a:stCxn id="46" idx="3"/>
            <a:endCxn id="53" idx="4"/>
          </p:cNvCxnSpPr>
          <p:nvPr/>
        </p:nvCxnSpPr>
        <p:spPr>
          <a:xfrm flipV="1">
            <a:off x="8076098" y="7565397"/>
            <a:ext cx="966380" cy="56001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19199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of  this Page"/>
          <p:cNvSpPr txBox="1"/>
          <p:nvPr/>
        </p:nvSpPr>
        <p:spPr>
          <a:xfrm>
            <a:off x="1590262" y="857996"/>
            <a:ext cx="1279463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9000">
                <a:solidFill>
                  <a:srgbClr val="322D2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altLang="en-US" sz="6000" spc="70" dirty="0">
                <a:solidFill>
                  <a:srgbClr val="3249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质量工程师简介</a:t>
            </a:r>
            <a:endParaRPr lang="en-US" altLang="zh-CN" sz="6000" spc="70" dirty="0">
              <a:solidFill>
                <a:srgbClr val="3249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9837" y="6609980"/>
            <a:ext cx="1157082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333333"/>
                </a:solidFill>
                <a:latin typeface="+mn-ea"/>
              </a:rPr>
              <a:t>岗位职责：</a:t>
            </a:r>
            <a:br>
              <a:rPr lang="zh-CN" altLang="en-US" sz="2400" dirty="0">
                <a:latin typeface="+mn-ea"/>
              </a:rPr>
            </a:br>
            <a:r>
              <a:rPr lang="en-US" altLang="zh-CN" sz="2800" b="1" dirty="0">
                <a:solidFill>
                  <a:srgbClr val="333333"/>
                </a:solidFill>
                <a:latin typeface="+mn-ea"/>
              </a:rPr>
              <a:t>1</a:t>
            </a:r>
            <a:r>
              <a:rPr lang="zh-CN" altLang="en-US" sz="2800" b="1" dirty="0">
                <a:solidFill>
                  <a:srgbClr val="333333"/>
                </a:solidFill>
                <a:latin typeface="+mn-ea"/>
              </a:rPr>
              <a:t>、负责质量控制和质量异常处理，并及时进行反馈。</a:t>
            </a:r>
            <a:br>
              <a:rPr lang="zh-CN" altLang="en-US" sz="2800" b="1" dirty="0">
                <a:latin typeface="+mn-ea"/>
              </a:rPr>
            </a:br>
            <a:r>
              <a:rPr lang="en-US" altLang="zh-CN" sz="2800" b="1" dirty="0">
                <a:solidFill>
                  <a:srgbClr val="333333"/>
                </a:solidFill>
                <a:latin typeface="+mn-ea"/>
              </a:rPr>
              <a:t>2</a:t>
            </a:r>
            <a:r>
              <a:rPr lang="zh-CN" altLang="en-US" sz="2800" b="1" dirty="0">
                <a:solidFill>
                  <a:srgbClr val="333333"/>
                </a:solidFill>
                <a:latin typeface="+mn-ea"/>
              </a:rPr>
              <a:t>、</a:t>
            </a:r>
            <a:r>
              <a:rPr lang="zh-CN" altLang="en-US" sz="2800" b="1" dirty="0">
                <a:solidFill>
                  <a:srgbClr val="111111"/>
                </a:solidFill>
                <a:latin typeface="+mn-ea"/>
              </a:rPr>
              <a:t>当出现存在的或是潜在的质量问题时，提出的纠正和预防措施，并跟 踪验证实施效果</a:t>
            </a:r>
            <a:br>
              <a:rPr lang="zh-CN" altLang="en-US" sz="2800" b="1" dirty="0">
                <a:latin typeface="+mn-ea"/>
              </a:rPr>
            </a:br>
            <a:r>
              <a:rPr lang="en-US" altLang="zh-CN" sz="2800" b="1" dirty="0">
                <a:solidFill>
                  <a:srgbClr val="333333"/>
                </a:solidFill>
                <a:latin typeface="+mn-ea"/>
              </a:rPr>
              <a:t>3</a:t>
            </a:r>
            <a:r>
              <a:rPr lang="zh-CN" altLang="en-US" sz="2800" b="1" dirty="0">
                <a:solidFill>
                  <a:srgbClr val="333333"/>
                </a:solidFill>
                <a:latin typeface="+mn-ea"/>
              </a:rPr>
              <a:t>、统计分析质量数据，形成质量报告及改善行动意见；组织内审工作；</a:t>
            </a:r>
            <a:br>
              <a:rPr lang="zh-CN" altLang="en-US" sz="2800" b="1" dirty="0">
                <a:latin typeface="+mn-ea"/>
              </a:rPr>
            </a:br>
            <a:r>
              <a:rPr lang="en-US" altLang="zh-CN" sz="2800" b="1" dirty="0">
                <a:solidFill>
                  <a:srgbClr val="333333"/>
                </a:solidFill>
                <a:latin typeface="+mn-ea"/>
              </a:rPr>
              <a:t>4</a:t>
            </a:r>
            <a:r>
              <a:rPr lang="zh-CN" altLang="en-US" sz="2800" b="1" dirty="0">
                <a:solidFill>
                  <a:srgbClr val="333333"/>
                </a:solidFill>
                <a:latin typeface="+mn-ea"/>
              </a:rPr>
              <a:t>、负责产品相关质量文件、记录的维护和控制；</a:t>
            </a:r>
            <a:br>
              <a:rPr lang="zh-CN" altLang="en-US" sz="2800" b="1" dirty="0">
                <a:latin typeface="+mn-ea"/>
              </a:rPr>
            </a:br>
            <a:r>
              <a:rPr lang="en-US" altLang="zh-CN" sz="2800" b="1" dirty="0">
                <a:solidFill>
                  <a:srgbClr val="333333"/>
                </a:solidFill>
                <a:latin typeface="+mn-ea"/>
              </a:rPr>
              <a:t>5</a:t>
            </a:r>
            <a:r>
              <a:rPr lang="zh-CN" altLang="en-US" sz="2800" b="1" dirty="0">
                <a:solidFill>
                  <a:srgbClr val="333333"/>
                </a:solidFill>
                <a:latin typeface="+mn-ea"/>
              </a:rPr>
              <a:t>、对检验流程、方法的分析和改进，产品一致性的控制稽核</a:t>
            </a:r>
            <a:r>
              <a:rPr lang="en-US" altLang="zh-CN" sz="2800" b="1" dirty="0">
                <a:solidFill>
                  <a:srgbClr val="333333"/>
                </a:solidFill>
                <a:latin typeface="+mn-ea"/>
              </a:rPr>
              <a:t>;</a:t>
            </a:r>
            <a:br>
              <a:rPr lang="zh-CN" altLang="en-US" sz="2800" b="1" dirty="0">
                <a:latin typeface="+mn-ea"/>
              </a:rPr>
            </a:br>
            <a:r>
              <a:rPr lang="en-US" altLang="zh-CN" sz="2800" b="1" dirty="0">
                <a:solidFill>
                  <a:srgbClr val="333333"/>
                </a:solidFill>
                <a:latin typeface="+mn-ea"/>
              </a:rPr>
              <a:t>6</a:t>
            </a:r>
            <a:r>
              <a:rPr lang="zh-CN" altLang="en-US" sz="2800" b="1" dirty="0">
                <a:solidFill>
                  <a:srgbClr val="333333"/>
                </a:solidFill>
                <a:latin typeface="+mn-ea"/>
              </a:rPr>
              <a:t>、新产品</a:t>
            </a:r>
            <a:r>
              <a:rPr lang="en-US" altLang="zh-CN" sz="2800" b="1" dirty="0">
                <a:solidFill>
                  <a:srgbClr val="333333"/>
                </a:solidFill>
                <a:latin typeface="+mn-ea"/>
              </a:rPr>
              <a:t>/</a:t>
            </a:r>
            <a:r>
              <a:rPr lang="zh-CN" altLang="en-US" sz="2800" b="1" dirty="0">
                <a:solidFill>
                  <a:srgbClr val="333333"/>
                </a:solidFill>
                <a:latin typeface="+mn-ea"/>
              </a:rPr>
              <a:t>产线导入的风险管理及质量策划工作；</a:t>
            </a:r>
            <a:br>
              <a:rPr lang="zh-CN" altLang="en-US" sz="2800" b="1" dirty="0">
                <a:latin typeface="+mn-ea"/>
              </a:rPr>
            </a:br>
            <a:r>
              <a:rPr lang="en-US" altLang="zh-CN" sz="2800" b="1" dirty="0">
                <a:solidFill>
                  <a:srgbClr val="333333"/>
                </a:solidFill>
                <a:latin typeface="+mn-ea"/>
              </a:rPr>
              <a:t>7</a:t>
            </a:r>
            <a:r>
              <a:rPr lang="zh-CN" altLang="en-US" sz="2800" b="1" dirty="0">
                <a:solidFill>
                  <a:srgbClr val="333333"/>
                </a:solidFill>
                <a:latin typeface="+mn-ea"/>
              </a:rPr>
              <a:t>、组织</a:t>
            </a:r>
            <a:r>
              <a:rPr lang="en-US" altLang="zh-CN" sz="2800" b="1" dirty="0">
                <a:solidFill>
                  <a:srgbClr val="333333"/>
                </a:solidFill>
                <a:latin typeface="+mn-ea"/>
              </a:rPr>
              <a:t>QC</a:t>
            </a:r>
            <a:r>
              <a:rPr lang="zh-CN" altLang="en-US" sz="2800" b="1" dirty="0">
                <a:solidFill>
                  <a:srgbClr val="333333"/>
                </a:solidFill>
                <a:latin typeface="+mn-ea"/>
              </a:rPr>
              <a:t>进行质量培训工作。</a:t>
            </a:r>
            <a:endParaRPr lang="zh-CN" altLang="en-US" sz="2800" b="1" dirty="0">
              <a:latin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343609" y="1906858"/>
            <a:ext cx="10617814" cy="4631145"/>
            <a:chOff x="2633476" y="1906858"/>
            <a:chExt cx="6352192" cy="4631145"/>
          </a:xfrm>
        </p:grpSpPr>
        <p:sp>
          <p:nvSpPr>
            <p:cNvPr id="33" name="任意多边形 32"/>
            <p:cNvSpPr/>
            <p:nvPr/>
          </p:nvSpPr>
          <p:spPr>
            <a:xfrm>
              <a:off x="7848165" y="4695372"/>
              <a:ext cx="91440" cy="5195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519589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任意多边形 33"/>
            <p:cNvSpPr/>
            <p:nvPr/>
          </p:nvSpPr>
          <p:spPr>
            <a:xfrm>
              <a:off x="6256211" y="3041320"/>
              <a:ext cx="1637674" cy="5195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54085"/>
                  </a:lnTo>
                  <a:lnTo>
                    <a:pt x="1637674" y="354085"/>
                  </a:lnTo>
                  <a:lnTo>
                    <a:pt x="1637674" y="51958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任意多边形 39"/>
            <p:cNvSpPr/>
            <p:nvPr/>
          </p:nvSpPr>
          <p:spPr>
            <a:xfrm>
              <a:off x="4618536" y="4695372"/>
              <a:ext cx="1091783" cy="5195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54085"/>
                  </a:lnTo>
                  <a:lnTo>
                    <a:pt x="1091783" y="354085"/>
                  </a:lnTo>
                  <a:lnTo>
                    <a:pt x="1091783" y="519589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任意多边形 40"/>
            <p:cNvSpPr/>
            <p:nvPr/>
          </p:nvSpPr>
          <p:spPr>
            <a:xfrm>
              <a:off x="3526753" y="4695372"/>
              <a:ext cx="1091783" cy="5195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091783" y="0"/>
                  </a:moveTo>
                  <a:lnTo>
                    <a:pt x="1091783" y="354085"/>
                  </a:lnTo>
                  <a:lnTo>
                    <a:pt x="0" y="354085"/>
                  </a:lnTo>
                  <a:lnTo>
                    <a:pt x="0" y="519589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任意多边形 41"/>
            <p:cNvSpPr/>
            <p:nvPr/>
          </p:nvSpPr>
          <p:spPr>
            <a:xfrm>
              <a:off x="4618536" y="3041320"/>
              <a:ext cx="1637674" cy="5195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637674" y="0"/>
                  </a:moveTo>
                  <a:lnTo>
                    <a:pt x="1637674" y="354085"/>
                  </a:lnTo>
                  <a:lnTo>
                    <a:pt x="0" y="354085"/>
                  </a:lnTo>
                  <a:lnTo>
                    <a:pt x="0" y="51958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圆角矩形 42"/>
            <p:cNvSpPr/>
            <p:nvPr/>
          </p:nvSpPr>
          <p:spPr>
            <a:xfrm>
              <a:off x="5362933" y="1906858"/>
              <a:ext cx="1786554" cy="113446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任意多边形 43"/>
            <p:cNvSpPr/>
            <p:nvPr/>
          </p:nvSpPr>
          <p:spPr>
            <a:xfrm>
              <a:off x="5561439" y="2095439"/>
              <a:ext cx="1786554" cy="1134461"/>
            </a:xfrm>
            <a:custGeom>
              <a:avLst/>
              <a:gdLst>
                <a:gd name="connsiteX0" fmla="*/ 0 w 1786554"/>
                <a:gd name="connsiteY0" fmla="*/ 113446 h 1134461"/>
                <a:gd name="connsiteX1" fmla="*/ 113446 w 1786554"/>
                <a:gd name="connsiteY1" fmla="*/ 0 h 1134461"/>
                <a:gd name="connsiteX2" fmla="*/ 1673108 w 1786554"/>
                <a:gd name="connsiteY2" fmla="*/ 0 h 1134461"/>
                <a:gd name="connsiteX3" fmla="*/ 1786554 w 1786554"/>
                <a:gd name="connsiteY3" fmla="*/ 113446 h 1134461"/>
                <a:gd name="connsiteX4" fmla="*/ 1786554 w 1786554"/>
                <a:gd name="connsiteY4" fmla="*/ 1021015 h 1134461"/>
                <a:gd name="connsiteX5" fmla="*/ 1673108 w 1786554"/>
                <a:gd name="connsiteY5" fmla="*/ 1134461 h 1134461"/>
                <a:gd name="connsiteX6" fmla="*/ 113446 w 1786554"/>
                <a:gd name="connsiteY6" fmla="*/ 1134461 h 1134461"/>
                <a:gd name="connsiteX7" fmla="*/ 0 w 1786554"/>
                <a:gd name="connsiteY7" fmla="*/ 1021015 h 1134461"/>
                <a:gd name="connsiteX8" fmla="*/ 0 w 1786554"/>
                <a:gd name="connsiteY8" fmla="*/ 113446 h 113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6554" h="1134461">
                  <a:moveTo>
                    <a:pt x="0" y="113446"/>
                  </a:moveTo>
                  <a:cubicBezTo>
                    <a:pt x="0" y="50792"/>
                    <a:pt x="50792" y="0"/>
                    <a:pt x="113446" y="0"/>
                  </a:cubicBezTo>
                  <a:lnTo>
                    <a:pt x="1673108" y="0"/>
                  </a:lnTo>
                  <a:cubicBezTo>
                    <a:pt x="1735762" y="0"/>
                    <a:pt x="1786554" y="50792"/>
                    <a:pt x="1786554" y="113446"/>
                  </a:cubicBezTo>
                  <a:lnTo>
                    <a:pt x="1786554" y="1021015"/>
                  </a:lnTo>
                  <a:cubicBezTo>
                    <a:pt x="1786554" y="1083669"/>
                    <a:pt x="1735762" y="1134461"/>
                    <a:pt x="1673108" y="1134461"/>
                  </a:cubicBezTo>
                  <a:lnTo>
                    <a:pt x="113446" y="1134461"/>
                  </a:lnTo>
                  <a:cubicBezTo>
                    <a:pt x="50792" y="1134461"/>
                    <a:pt x="0" y="1083669"/>
                    <a:pt x="0" y="1021015"/>
                  </a:cubicBezTo>
                  <a:lnTo>
                    <a:pt x="0" y="11344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047" tIns="117047" rIns="117047" bIns="117047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0" kern="1200" dirty="0">
                  <a:latin typeface="+mn-ea"/>
                </a:rPr>
                <a:t>质量保障部部长</a:t>
              </a: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3725259" y="3560910"/>
              <a:ext cx="1786554" cy="113446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任意多边形 45"/>
            <p:cNvSpPr/>
            <p:nvPr/>
          </p:nvSpPr>
          <p:spPr>
            <a:xfrm>
              <a:off x="3923765" y="3749490"/>
              <a:ext cx="1786554" cy="1134461"/>
            </a:xfrm>
            <a:custGeom>
              <a:avLst/>
              <a:gdLst>
                <a:gd name="connsiteX0" fmla="*/ 0 w 1786554"/>
                <a:gd name="connsiteY0" fmla="*/ 113446 h 1134461"/>
                <a:gd name="connsiteX1" fmla="*/ 113446 w 1786554"/>
                <a:gd name="connsiteY1" fmla="*/ 0 h 1134461"/>
                <a:gd name="connsiteX2" fmla="*/ 1673108 w 1786554"/>
                <a:gd name="connsiteY2" fmla="*/ 0 h 1134461"/>
                <a:gd name="connsiteX3" fmla="*/ 1786554 w 1786554"/>
                <a:gd name="connsiteY3" fmla="*/ 113446 h 1134461"/>
                <a:gd name="connsiteX4" fmla="*/ 1786554 w 1786554"/>
                <a:gd name="connsiteY4" fmla="*/ 1021015 h 1134461"/>
                <a:gd name="connsiteX5" fmla="*/ 1673108 w 1786554"/>
                <a:gd name="connsiteY5" fmla="*/ 1134461 h 1134461"/>
                <a:gd name="connsiteX6" fmla="*/ 113446 w 1786554"/>
                <a:gd name="connsiteY6" fmla="*/ 1134461 h 1134461"/>
                <a:gd name="connsiteX7" fmla="*/ 0 w 1786554"/>
                <a:gd name="connsiteY7" fmla="*/ 1021015 h 1134461"/>
                <a:gd name="connsiteX8" fmla="*/ 0 w 1786554"/>
                <a:gd name="connsiteY8" fmla="*/ 113446 h 113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6554" h="1134461">
                  <a:moveTo>
                    <a:pt x="0" y="113446"/>
                  </a:moveTo>
                  <a:cubicBezTo>
                    <a:pt x="0" y="50792"/>
                    <a:pt x="50792" y="0"/>
                    <a:pt x="113446" y="0"/>
                  </a:cubicBezTo>
                  <a:lnTo>
                    <a:pt x="1673108" y="0"/>
                  </a:lnTo>
                  <a:cubicBezTo>
                    <a:pt x="1735762" y="0"/>
                    <a:pt x="1786554" y="50792"/>
                    <a:pt x="1786554" y="113446"/>
                  </a:cubicBezTo>
                  <a:lnTo>
                    <a:pt x="1786554" y="1021015"/>
                  </a:lnTo>
                  <a:cubicBezTo>
                    <a:pt x="1786554" y="1083669"/>
                    <a:pt x="1735762" y="1134461"/>
                    <a:pt x="1673108" y="1134461"/>
                  </a:cubicBezTo>
                  <a:lnTo>
                    <a:pt x="113446" y="1134461"/>
                  </a:lnTo>
                  <a:cubicBezTo>
                    <a:pt x="50792" y="1134461"/>
                    <a:pt x="0" y="1083669"/>
                    <a:pt x="0" y="1021015"/>
                  </a:cubicBezTo>
                  <a:lnTo>
                    <a:pt x="0" y="11344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047" tIns="117047" rIns="117047" bIns="117047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0" kern="1200" dirty="0">
                  <a:latin typeface="+mn-ea"/>
                </a:rPr>
                <a:t>质量工程师组长</a:t>
              </a: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2633476" y="5214961"/>
              <a:ext cx="1786554" cy="113446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任意多边形 47"/>
            <p:cNvSpPr/>
            <p:nvPr/>
          </p:nvSpPr>
          <p:spPr>
            <a:xfrm>
              <a:off x="2831982" y="5403542"/>
              <a:ext cx="1786554" cy="1134461"/>
            </a:xfrm>
            <a:custGeom>
              <a:avLst/>
              <a:gdLst>
                <a:gd name="connsiteX0" fmla="*/ 0 w 1786554"/>
                <a:gd name="connsiteY0" fmla="*/ 113446 h 1134461"/>
                <a:gd name="connsiteX1" fmla="*/ 113446 w 1786554"/>
                <a:gd name="connsiteY1" fmla="*/ 0 h 1134461"/>
                <a:gd name="connsiteX2" fmla="*/ 1673108 w 1786554"/>
                <a:gd name="connsiteY2" fmla="*/ 0 h 1134461"/>
                <a:gd name="connsiteX3" fmla="*/ 1786554 w 1786554"/>
                <a:gd name="connsiteY3" fmla="*/ 113446 h 1134461"/>
                <a:gd name="connsiteX4" fmla="*/ 1786554 w 1786554"/>
                <a:gd name="connsiteY4" fmla="*/ 1021015 h 1134461"/>
                <a:gd name="connsiteX5" fmla="*/ 1673108 w 1786554"/>
                <a:gd name="connsiteY5" fmla="*/ 1134461 h 1134461"/>
                <a:gd name="connsiteX6" fmla="*/ 113446 w 1786554"/>
                <a:gd name="connsiteY6" fmla="*/ 1134461 h 1134461"/>
                <a:gd name="connsiteX7" fmla="*/ 0 w 1786554"/>
                <a:gd name="connsiteY7" fmla="*/ 1021015 h 1134461"/>
                <a:gd name="connsiteX8" fmla="*/ 0 w 1786554"/>
                <a:gd name="connsiteY8" fmla="*/ 113446 h 113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6554" h="1134461">
                  <a:moveTo>
                    <a:pt x="0" y="113446"/>
                  </a:moveTo>
                  <a:cubicBezTo>
                    <a:pt x="0" y="50792"/>
                    <a:pt x="50792" y="0"/>
                    <a:pt x="113446" y="0"/>
                  </a:cubicBezTo>
                  <a:lnTo>
                    <a:pt x="1673108" y="0"/>
                  </a:lnTo>
                  <a:cubicBezTo>
                    <a:pt x="1735762" y="0"/>
                    <a:pt x="1786554" y="50792"/>
                    <a:pt x="1786554" y="113446"/>
                  </a:cubicBezTo>
                  <a:lnTo>
                    <a:pt x="1786554" y="1021015"/>
                  </a:lnTo>
                  <a:cubicBezTo>
                    <a:pt x="1786554" y="1083669"/>
                    <a:pt x="1735762" y="1134461"/>
                    <a:pt x="1673108" y="1134461"/>
                  </a:cubicBezTo>
                  <a:lnTo>
                    <a:pt x="113446" y="1134461"/>
                  </a:lnTo>
                  <a:cubicBezTo>
                    <a:pt x="50792" y="1134461"/>
                    <a:pt x="0" y="1083669"/>
                    <a:pt x="0" y="1021015"/>
                  </a:cubicBezTo>
                  <a:lnTo>
                    <a:pt x="0" y="113446"/>
                  </a:lnTo>
                  <a:close/>
                </a:path>
              </a:pathLst>
            </a:custGeom>
            <a:solidFill>
              <a:srgbClr val="92D050">
                <a:alpha val="90000"/>
              </a:srgb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047" tIns="117047" rIns="117047" bIns="117047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1" kern="1200" dirty="0">
                  <a:latin typeface="+mn-ea"/>
                </a:rPr>
                <a:t>质量工程师</a:t>
              </a:r>
            </a:p>
          </p:txBody>
        </p:sp>
        <p:sp>
          <p:nvSpPr>
            <p:cNvPr id="49" name="圆角矩形 48"/>
            <p:cNvSpPr/>
            <p:nvPr/>
          </p:nvSpPr>
          <p:spPr>
            <a:xfrm>
              <a:off x="4817042" y="5214961"/>
              <a:ext cx="1786554" cy="113446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任意多边形 49"/>
            <p:cNvSpPr/>
            <p:nvPr/>
          </p:nvSpPr>
          <p:spPr>
            <a:xfrm>
              <a:off x="5015548" y="5403542"/>
              <a:ext cx="1786554" cy="1134461"/>
            </a:xfrm>
            <a:custGeom>
              <a:avLst/>
              <a:gdLst>
                <a:gd name="connsiteX0" fmla="*/ 0 w 1786554"/>
                <a:gd name="connsiteY0" fmla="*/ 113446 h 1134461"/>
                <a:gd name="connsiteX1" fmla="*/ 113446 w 1786554"/>
                <a:gd name="connsiteY1" fmla="*/ 0 h 1134461"/>
                <a:gd name="connsiteX2" fmla="*/ 1673108 w 1786554"/>
                <a:gd name="connsiteY2" fmla="*/ 0 h 1134461"/>
                <a:gd name="connsiteX3" fmla="*/ 1786554 w 1786554"/>
                <a:gd name="connsiteY3" fmla="*/ 113446 h 1134461"/>
                <a:gd name="connsiteX4" fmla="*/ 1786554 w 1786554"/>
                <a:gd name="connsiteY4" fmla="*/ 1021015 h 1134461"/>
                <a:gd name="connsiteX5" fmla="*/ 1673108 w 1786554"/>
                <a:gd name="connsiteY5" fmla="*/ 1134461 h 1134461"/>
                <a:gd name="connsiteX6" fmla="*/ 113446 w 1786554"/>
                <a:gd name="connsiteY6" fmla="*/ 1134461 h 1134461"/>
                <a:gd name="connsiteX7" fmla="*/ 0 w 1786554"/>
                <a:gd name="connsiteY7" fmla="*/ 1021015 h 1134461"/>
                <a:gd name="connsiteX8" fmla="*/ 0 w 1786554"/>
                <a:gd name="connsiteY8" fmla="*/ 113446 h 113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6554" h="1134461">
                  <a:moveTo>
                    <a:pt x="0" y="113446"/>
                  </a:moveTo>
                  <a:cubicBezTo>
                    <a:pt x="0" y="50792"/>
                    <a:pt x="50792" y="0"/>
                    <a:pt x="113446" y="0"/>
                  </a:cubicBezTo>
                  <a:lnTo>
                    <a:pt x="1673108" y="0"/>
                  </a:lnTo>
                  <a:cubicBezTo>
                    <a:pt x="1735762" y="0"/>
                    <a:pt x="1786554" y="50792"/>
                    <a:pt x="1786554" y="113446"/>
                  </a:cubicBezTo>
                  <a:lnTo>
                    <a:pt x="1786554" y="1021015"/>
                  </a:lnTo>
                  <a:cubicBezTo>
                    <a:pt x="1786554" y="1083669"/>
                    <a:pt x="1735762" y="1134461"/>
                    <a:pt x="1673108" y="1134461"/>
                  </a:cubicBezTo>
                  <a:lnTo>
                    <a:pt x="113446" y="1134461"/>
                  </a:lnTo>
                  <a:cubicBezTo>
                    <a:pt x="50792" y="1134461"/>
                    <a:pt x="0" y="1083669"/>
                    <a:pt x="0" y="1021015"/>
                  </a:cubicBezTo>
                  <a:lnTo>
                    <a:pt x="0" y="113446"/>
                  </a:lnTo>
                  <a:close/>
                </a:path>
              </a:pathLst>
            </a:custGeom>
            <a:solidFill>
              <a:srgbClr val="92D050">
                <a:alpha val="90000"/>
              </a:srgb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047" tIns="117047" rIns="117047" bIns="117047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1" kern="1200" dirty="0">
                  <a:latin typeface="+mn-ea"/>
                </a:rPr>
                <a:t>质量工程师</a:t>
              </a: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7000608" y="3560910"/>
              <a:ext cx="1786554" cy="113446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任意多边形 51"/>
            <p:cNvSpPr/>
            <p:nvPr/>
          </p:nvSpPr>
          <p:spPr>
            <a:xfrm>
              <a:off x="7199114" y="3749490"/>
              <a:ext cx="1786554" cy="1134461"/>
            </a:xfrm>
            <a:custGeom>
              <a:avLst/>
              <a:gdLst>
                <a:gd name="connsiteX0" fmla="*/ 0 w 1786554"/>
                <a:gd name="connsiteY0" fmla="*/ 113446 h 1134461"/>
                <a:gd name="connsiteX1" fmla="*/ 113446 w 1786554"/>
                <a:gd name="connsiteY1" fmla="*/ 0 h 1134461"/>
                <a:gd name="connsiteX2" fmla="*/ 1673108 w 1786554"/>
                <a:gd name="connsiteY2" fmla="*/ 0 h 1134461"/>
                <a:gd name="connsiteX3" fmla="*/ 1786554 w 1786554"/>
                <a:gd name="connsiteY3" fmla="*/ 113446 h 1134461"/>
                <a:gd name="connsiteX4" fmla="*/ 1786554 w 1786554"/>
                <a:gd name="connsiteY4" fmla="*/ 1021015 h 1134461"/>
                <a:gd name="connsiteX5" fmla="*/ 1673108 w 1786554"/>
                <a:gd name="connsiteY5" fmla="*/ 1134461 h 1134461"/>
                <a:gd name="connsiteX6" fmla="*/ 113446 w 1786554"/>
                <a:gd name="connsiteY6" fmla="*/ 1134461 h 1134461"/>
                <a:gd name="connsiteX7" fmla="*/ 0 w 1786554"/>
                <a:gd name="connsiteY7" fmla="*/ 1021015 h 1134461"/>
                <a:gd name="connsiteX8" fmla="*/ 0 w 1786554"/>
                <a:gd name="connsiteY8" fmla="*/ 113446 h 113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6554" h="1134461">
                  <a:moveTo>
                    <a:pt x="0" y="113446"/>
                  </a:moveTo>
                  <a:cubicBezTo>
                    <a:pt x="0" y="50792"/>
                    <a:pt x="50792" y="0"/>
                    <a:pt x="113446" y="0"/>
                  </a:cubicBezTo>
                  <a:lnTo>
                    <a:pt x="1673108" y="0"/>
                  </a:lnTo>
                  <a:cubicBezTo>
                    <a:pt x="1735762" y="0"/>
                    <a:pt x="1786554" y="50792"/>
                    <a:pt x="1786554" y="113446"/>
                  </a:cubicBezTo>
                  <a:lnTo>
                    <a:pt x="1786554" y="1021015"/>
                  </a:lnTo>
                  <a:cubicBezTo>
                    <a:pt x="1786554" y="1083669"/>
                    <a:pt x="1735762" y="1134461"/>
                    <a:pt x="1673108" y="1134461"/>
                  </a:cubicBezTo>
                  <a:lnTo>
                    <a:pt x="113446" y="1134461"/>
                  </a:lnTo>
                  <a:cubicBezTo>
                    <a:pt x="50792" y="1134461"/>
                    <a:pt x="0" y="1083669"/>
                    <a:pt x="0" y="1021015"/>
                  </a:cubicBezTo>
                  <a:lnTo>
                    <a:pt x="0" y="11344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047" tIns="117047" rIns="117047" bIns="117047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800" b="0" kern="1200" dirty="0">
                  <a:latin typeface="+mn-ea"/>
                </a:rPr>
                <a:t>QC</a:t>
              </a:r>
              <a:r>
                <a:rPr lang="zh-CN" altLang="en-US" sz="2800" b="0" kern="1200" dirty="0">
                  <a:latin typeface="+mn-ea"/>
                </a:rPr>
                <a:t>主管</a:t>
              </a:r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7000608" y="5214961"/>
              <a:ext cx="1786554" cy="113446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任意多边形 53"/>
            <p:cNvSpPr/>
            <p:nvPr/>
          </p:nvSpPr>
          <p:spPr>
            <a:xfrm>
              <a:off x="7199114" y="5403542"/>
              <a:ext cx="1786554" cy="1134461"/>
            </a:xfrm>
            <a:custGeom>
              <a:avLst/>
              <a:gdLst>
                <a:gd name="connsiteX0" fmla="*/ 0 w 1786554"/>
                <a:gd name="connsiteY0" fmla="*/ 113446 h 1134461"/>
                <a:gd name="connsiteX1" fmla="*/ 113446 w 1786554"/>
                <a:gd name="connsiteY1" fmla="*/ 0 h 1134461"/>
                <a:gd name="connsiteX2" fmla="*/ 1673108 w 1786554"/>
                <a:gd name="connsiteY2" fmla="*/ 0 h 1134461"/>
                <a:gd name="connsiteX3" fmla="*/ 1786554 w 1786554"/>
                <a:gd name="connsiteY3" fmla="*/ 113446 h 1134461"/>
                <a:gd name="connsiteX4" fmla="*/ 1786554 w 1786554"/>
                <a:gd name="connsiteY4" fmla="*/ 1021015 h 1134461"/>
                <a:gd name="connsiteX5" fmla="*/ 1673108 w 1786554"/>
                <a:gd name="connsiteY5" fmla="*/ 1134461 h 1134461"/>
                <a:gd name="connsiteX6" fmla="*/ 113446 w 1786554"/>
                <a:gd name="connsiteY6" fmla="*/ 1134461 h 1134461"/>
                <a:gd name="connsiteX7" fmla="*/ 0 w 1786554"/>
                <a:gd name="connsiteY7" fmla="*/ 1021015 h 1134461"/>
                <a:gd name="connsiteX8" fmla="*/ 0 w 1786554"/>
                <a:gd name="connsiteY8" fmla="*/ 113446 h 113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6554" h="1134461">
                  <a:moveTo>
                    <a:pt x="0" y="113446"/>
                  </a:moveTo>
                  <a:cubicBezTo>
                    <a:pt x="0" y="50792"/>
                    <a:pt x="50792" y="0"/>
                    <a:pt x="113446" y="0"/>
                  </a:cubicBezTo>
                  <a:lnTo>
                    <a:pt x="1673108" y="0"/>
                  </a:lnTo>
                  <a:cubicBezTo>
                    <a:pt x="1735762" y="0"/>
                    <a:pt x="1786554" y="50792"/>
                    <a:pt x="1786554" y="113446"/>
                  </a:cubicBezTo>
                  <a:lnTo>
                    <a:pt x="1786554" y="1021015"/>
                  </a:lnTo>
                  <a:cubicBezTo>
                    <a:pt x="1786554" y="1083669"/>
                    <a:pt x="1735762" y="1134461"/>
                    <a:pt x="1673108" y="1134461"/>
                  </a:cubicBezTo>
                  <a:lnTo>
                    <a:pt x="113446" y="1134461"/>
                  </a:lnTo>
                  <a:cubicBezTo>
                    <a:pt x="50792" y="1134461"/>
                    <a:pt x="0" y="1083669"/>
                    <a:pt x="0" y="1021015"/>
                  </a:cubicBezTo>
                  <a:lnTo>
                    <a:pt x="0" y="11344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047" tIns="117047" rIns="117047" bIns="117047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800" b="0" kern="1200" dirty="0">
                  <a:latin typeface="+mn-ea"/>
                </a:rPr>
                <a:t>QC</a:t>
              </a:r>
              <a:r>
                <a:rPr lang="zh-CN" altLang="en-US" sz="2800" b="0" kern="1200" dirty="0">
                  <a:latin typeface="+mn-ea"/>
                </a:rPr>
                <a:t>班长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2662656" y="8346731"/>
            <a:ext cx="10197344" cy="4264892"/>
            <a:chOff x="11587776" y="6642687"/>
            <a:chExt cx="12318921" cy="4035416"/>
          </a:xfrm>
        </p:grpSpPr>
        <p:sp>
          <p:nvSpPr>
            <p:cNvPr id="15" name="任意多边形 14"/>
            <p:cNvSpPr/>
            <p:nvPr/>
          </p:nvSpPr>
          <p:spPr>
            <a:xfrm>
              <a:off x="12892384" y="7322812"/>
              <a:ext cx="2531285" cy="3355291"/>
            </a:xfrm>
            <a:custGeom>
              <a:avLst/>
              <a:gdLst>
                <a:gd name="connsiteX0" fmla="*/ 0 w 2531285"/>
                <a:gd name="connsiteY0" fmla="*/ 0 h 3355291"/>
                <a:gd name="connsiteX1" fmla="*/ 2531285 w 2531285"/>
                <a:gd name="connsiteY1" fmla="*/ 0 h 3355291"/>
                <a:gd name="connsiteX2" fmla="*/ 2531285 w 2531285"/>
                <a:gd name="connsiteY2" fmla="*/ 3355291 h 3355291"/>
                <a:gd name="connsiteX3" fmla="*/ 0 w 2531285"/>
                <a:gd name="connsiteY3" fmla="*/ 3355291 h 3355291"/>
                <a:gd name="connsiteX4" fmla="*/ 0 w 2531285"/>
                <a:gd name="connsiteY4" fmla="*/ 0 h 335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285" h="3355291">
                  <a:moveTo>
                    <a:pt x="0" y="0"/>
                  </a:moveTo>
                  <a:lnTo>
                    <a:pt x="2531285" y="0"/>
                  </a:lnTo>
                  <a:lnTo>
                    <a:pt x="2531285" y="3355291"/>
                  </a:lnTo>
                  <a:lnTo>
                    <a:pt x="0" y="3355291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5005" tIns="170688" rIns="170689" bIns="170688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具有一定条理性，能让别人明白自己的需求，并高效的完成工作</a:t>
              </a: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11587776" y="6642687"/>
              <a:ext cx="1687523" cy="1687523"/>
            </a:xfrm>
            <a:custGeom>
              <a:avLst/>
              <a:gdLst>
                <a:gd name="connsiteX0" fmla="*/ 0 w 1687523"/>
                <a:gd name="connsiteY0" fmla="*/ 843762 h 1687523"/>
                <a:gd name="connsiteX1" fmla="*/ 843762 w 1687523"/>
                <a:gd name="connsiteY1" fmla="*/ 0 h 1687523"/>
                <a:gd name="connsiteX2" fmla="*/ 1687524 w 1687523"/>
                <a:gd name="connsiteY2" fmla="*/ 843762 h 1687523"/>
                <a:gd name="connsiteX3" fmla="*/ 843762 w 1687523"/>
                <a:gd name="connsiteY3" fmla="*/ 1687524 h 1687523"/>
                <a:gd name="connsiteX4" fmla="*/ 0 w 1687523"/>
                <a:gd name="connsiteY4" fmla="*/ 843762 h 1687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523" h="1687523">
                  <a:moveTo>
                    <a:pt x="0" y="843762"/>
                  </a:moveTo>
                  <a:cubicBezTo>
                    <a:pt x="0" y="377765"/>
                    <a:pt x="377765" y="0"/>
                    <a:pt x="843762" y="0"/>
                  </a:cubicBezTo>
                  <a:cubicBezTo>
                    <a:pt x="1309759" y="0"/>
                    <a:pt x="1687524" y="377765"/>
                    <a:pt x="1687524" y="843762"/>
                  </a:cubicBezTo>
                  <a:cubicBezTo>
                    <a:pt x="1687524" y="1309759"/>
                    <a:pt x="1309759" y="1687524"/>
                    <a:pt x="843762" y="1687524"/>
                  </a:cubicBezTo>
                  <a:cubicBezTo>
                    <a:pt x="377765" y="1687524"/>
                    <a:pt x="0" y="1309759"/>
                    <a:pt x="0" y="843762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132" tIns="247132" rIns="247132" bIns="247132" numCol="1" spcCol="1270" anchor="ctr" anchorCtr="0">
              <a:noAutofit/>
            </a:bodyPr>
            <a:lstStyle/>
            <a:p>
              <a:pPr lvl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4600" kern="1200" dirty="0"/>
                <a:t>分析</a:t>
              </a: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17156604" y="7317695"/>
              <a:ext cx="2531285" cy="3360407"/>
            </a:xfrm>
            <a:custGeom>
              <a:avLst/>
              <a:gdLst>
                <a:gd name="connsiteX0" fmla="*/ 0 w 2531285"/>
                <a:gd name="connsiteY0" fmla="*/ 0 h 3218128"/>
                <a:gd name="connsiteX1" fmla="*/ 2531285 w 2531285"/>
                <a:gd name="connsiteY1" fmla="*/ 0 h 3218128"/>
                <a:gd name="connsiteX2" fmla="*/ 2531285 w 2531285"/>
                <a:gd name="connsiteY2" fmla="*/ 3218128 h 3218128"/>
                <a:gd name="connsiteX3" fmla="*/ 0 w 2531285"/>
                <a:gd name="connsiteY3" fmla="*/ 3218128 h 3218128"/>
                <a:gd name="connsiteX4" fmla="*/ 0 w 2531285"/>
                <a:gd name="connsiteY4" fmla="*/ 0 h 3218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285" h="3218128">
                  <a:moveTo>
                    <a:pt x="0" y="0"/>
                  </a:moveTo>
                  <a:lnTo>
                    <a:pt x="2531285" y="0"/>
                  </a:lnTo>
                  <a:lnTo>
                    <a:pt x="2531285" y="3218128"/>
                  </a:lnTo>
                  <a:lnTo>
                    <a:pt x="0" y="3218128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5006" tIns="170688" rIns="170688" bIns="170688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有较强的判断能力，沟通能力，逻辑清晰，目标明确</a:t>
              </a:r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5806585" y="6642687"/>
              <a:ext cx="1687523" cy="1687523"/>
            </a:xfrm>
            <a:custGeom>
              <a:avLst/>
              <a:gdLst>
                <a:gd name="connsiteX0" fmla="*/ 0 w 1687523"/>
                <a:gd name="connsiteY0" fmla="*/ 843762 h 1687523"/>
                <a:gd name="connsiteX1" fmla="*/ 843762 w 1687523"/>
                <a:gd name="connsiteY1" fmla="*/ 0 h 1687523"/>
                <a:gd name="connsiteX2" fmla="*/ 1687524 w 1687523"/>
                <a:gd name="connsiteY2" fmla="*/ 843762 h 1687523"/>
                <a:gd name="connsiteX3" fmla="*/ 843762 w 1687523"/>
                <a:gd name="connsiteY3" fmla="*/ 1687524 h 1687523"/>
                <a:gd name="connsiteX4" fmla="*/ 0 w 1687523"/>
                <a:gd name="connsiteY4" fmla="*/ 843762 h 1687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523" h="1687523">
                  <a:moveTo>
                    <a:pt x="0" y="843762"/>
                  </a:moveTo>
                  <a:cubicBezTo>
                    <a:pt x="0" y="377765"/>
                    <a:pt x="377765" y="0"/>
                    <a:pt x="843762" y="0"/>
                  </a:cubicBezTo>
                  <a:cubicBezTo>
                    <a:pt x="1309759" y="0"/>
                    <a:pt x="1687524" y="377765"/>
                    <a:pt x="1687524" y="843762"/>
                  </a:cubicBezTo>
                  <a:cubicBezTo>
                    <a:pt x="1687524" y="1309759"/>
                    <a:pt x="1309759" y="1687524"/>
                    <a:pt x="843762" y="1687524"/>
                  </a:cubicBezTo>
                  <a:cubicBezTo>
                    <a:pt x="377765" y="1687524"/>
                    <a:pt x="0" y="1309759"/>
                    <a:pt x="0" y="843762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132" tIns="247132" rIns="247132" bIns="247132" numCol="1" spcCol="1270" anchor="ctr" anchorCtr="0">
              <a:noAutofit/>
            </a:bodyPr>
            <a:lstStyle/>
            <a:p>
              <a:pPr lvl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4600" kern="1200" dirty="0"/>
                <a:t>判断</a:t>
              </a: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21375412" y="7317696"/>
              <a:ext cx="2531285" cy="3360407"/>
            </a:xfrm>
            <a:custGeom>
              <a:avLst/>
              <a:gdLst>
                <a:gd name="connsiteX0" fmla="*/ 0 w 2531285"/>
                <a:gd name="connsiteY0" fmla="*/ 0 h 3388400"/>
                <a:gd name="connsiteX1" fmla="*/ 2531285 w 2531285"/>
                <a:gd name="connsiteY1" fmla="*/ 0 h 3388400"/>
                <a:gd name="connsiteX2" fmla="*/ 2531285 w 2531285"/>
                <a:gd name="connsiteY2" fmla="*/ 3388400 h 3388400"/>
                <a:gd name="connsiteX3" fmla="*/ 0 w 2531285"/>
                <a:gd name="connsiteY3" fmla="*/ 3388400 h 3388400"/>
                <a:gd name="connsiteX4" fmla="*/ 0 w 2531285"/>
                <a:gd name="connsiteY4" fmla="*/ 0 h 33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285" h="3388400">
                  <a:moveTo>
                    <a:pt x="0" y="0"/>
                  </a:moveTo>
                  <a:lnTo>
                    <a:pt x="2531285" y="0"/>
                  </a:lnTo>
                  <a:lnTo>
                    <a:pt x="2531285" y="3388400"/>
                  </a:lnTo>
                  <a:lnTo>
                    <a:pt x="0" y="338840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5005" tIns="170688" rIns="170689" bIns="170688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具有团队凝聚力，团队合作意识强，具备一定的管理推动能力</a:t>
              </a:r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20025393" y="6642687"/>
              <a:ext cx="1687523" cy="1687523"/>
            </a:xfrm>
            <a:custGeom>
              <a:avLst/>
              <a:gdLst>
                <a:gd name="connsiteX0" fmla="*/ 0 w 1687523"/>
                <a:gd name="connsiteY0" fmla="*/ 843762 h 1687523"/>
                <a:gd name="connsiteX1" fmla="*/ 843762 w 1687523"/>
                <a:gd name="connsiteY1" fmla="*/ 0 h 1687523"/>
                <a:gd name="connsiteX2" fmla="*/ 1687524 w 1687523"/>
                <a:gd name="connsiteY2" fmla="*/ 843762 h 1687523"/>
                <a:gd name="connsiteX3" fmla="*/ 843762 w 1687523"/>
                <a:gd name="connsiteY3" fmla="*/ 1687524 h 1687523"/>
                <a:gd name="connsiteX4" fmla="*/ 0 w 1687523"/>
                <a:gd name="connsiteY4" fmla="*/ 843762 h 1687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523" h="1687523">
                  <a:moveTo>
                    <a:pt x="0" y="843762"/>
                  </a:moveTo>
                  <a:cubicBezTo>
                    <a:pt x="0" y="377765"/>
                    <a:pt x="377765" y="0"/>
                    <a:pt x="843762" y="0"/>
                  </a:cubicBezTo>
                  <a:cubicBezTo>
                    <a:pt x="1309759" y="0"/>
                    <a:pt x="1687524" y="377765"/>
                    <a:pt x="1687524" y="843762"/>
                  </a:cubicBezTo>
                  <a:cubicBezTo>
                    <a:pt x="1687524" y="1309759"/>
                    <a:pt x="1309759" y="1687524"/>
                    <a:pt x="843762" y="1687524"/>
                  </a:cubicBezTo>
                  <a:cubicBezTo>
                    <a:pt x="377765" y="1687524"/>
                    <a:pt x="0" y="1309759"/>
                    <a:pt x="0" y="843762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132" tIns="247132" rIns="247132" bIns="247132" numCol="1" spcCol="1270" anchor="ctr" anchorCtr="0">
              <a:noAutofit/>
            </a:bodyPr>
            <a:lstStyle/>
            <a:p>
              <a:pPr lvl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4600" kern="1200" dirty="0"/>
                <a:t>组织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3005854" y="1606919"/>
            <a:ext cx="9921069" cy="5949393"/>
            <a:chOff x="16305971" y="1048301"/>
            <a:chExt cx="5506282" cy="5872742"/>
          </a:xfrm>
        </p:grpSpPr>
        <p:grpSp>
          <p:nvGrpSpPr>
            <p:cNvPr id="5" name="组合 4"/>
            <p:cNvGrpSpPr/>
            <p:nvPr/>
          </p:nvGrpSpPr>
          <p:grpSpPr>
            <a:xfrm>
              <a:off x="16404001" y="1048301"/>
              <a:ext cx="5408252" cy="5308240"/>
              <a:chOff x="16404001" y="1048301"/>
              <a:chExt cx="5408252" cy="5308240"/>
            </a:xfrm>
          </p:grpSpPr>
          <p:sp>
            <p:nvSpPr>
              <p:cNvPr id="6" name="空心弧 5"/>
              <p:cNvSpPr/>
              <p:nvPr/>
            </p:nvSpPr>
            <p:spPr>
              <a:xfrm>
                <a:off x="16856107" y="1711571"/>
                <a:ext cx="4442967" cy="4442967"/>
              </a:xfrm>
              <a:prstGeom prst="blockArc">
                <a:avLst>
                  <a:gd name="adj1" fmla="val 12331502"/>
                  <a:gd name="adj2" fmla="val 16282884"/>
                  <a:gd name="adj3" fmla="val 4637"/>
                </a:avLst>
              </a:prstGeom>
              <a:scene3d>
                <a:camera prst="orthographicFront"/>
                <a:lightRig rig="threePt" dir="t">
                  <a:rot lat="0" lon="0" rev="7500000"/>
                </a:lightRig>
              </a:scene3d>
              <a:sp3d z="-70000" extrusionH="63500" prstMaterial="matte">
                <a:bevelT w="25400" h="6350" prst="relaxedInset"/>
                <a:contourClr>
                  <a:schemeClr val="bg1"/>
                </a:contourClr>
              </a:sp3d>
            </p:spPr>
            <p:style>
              <a:lnRef idx="0">
                <a:schemeClr val="accent1">
                  <a:shade val="90000"/>
                  <a:hueOff val="712313"/>
                  <a:satOff val="-71338"/>
                  <a:lumOff val="55429"/>
                  <a:alphaOff val="0"/>
                </a:schemeClr>
              </a:lnRef>
              <a:fillRef idx="1">
                <a:schemeClr val="accent1">
                  <a:shade val="90000"/>
                  <a:hueOff val="712313"/>
                  <a:satOff val="-71338"/>
                  <a:lumOff val="55429"/>
                  <a:alphaOff val="0"/>
                </a:schemeClr>
              </a:fillRef>
              <a:effectRef idx="2">
                <a:schemeClr val="accent1">
                  <a:shade val="90000"/>
                  <a:hueOff val="712313"/>
                  <a:satOff val="-71338"/>
                  <a:lumOff val="5542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空心弧 6"/>
              <p:cNvSpPr/>
              <p:nvPr/>
            </p:nvSpPr>
            <p:spPr>
              <a:xfrm>
                <a:off x="16805136" y="1750559"/>
                <a:ext cx="4605982" cy="4605982"/>
              </a:xfrm>
              <a:prstGeom prst="blockArc">
                <a:avLst>
                  <a:gd name="adj1" fmla="val 1677479"/>
                  <a:gd name="adj2" fmla="val 12477479"/>
                  <a:gd name="adj3" fmla="val 4473"/>
                </a:avLst>
              </a:prstGeom>
              <a:scene3d>
                <a:camera prst="orthographicFront"/>
                <a:lightRig rig="threePt" dir="t">
                  <a:rot lat="0" lon="0" rev="7500000"/>
                </a:lightRig>
              </a:scene3d>
              <a:sp3d z="-70000" extrusionH="63500" prstMaterial="matte">
                <a:bevelT w="25400" h="6350" prst="relaxedInset"/>
                <a:contourClr>
                  <a:schemeClr val="bg1"/>
                </a:contourClr>
              </a:sp3d>
            </p:spPr>
            <p:style>
              <a:lnRef idx="0">
                <a:schemeClr val="accent1">
                  <a:shade val="90000"/>
                  <a:hueOff val="474876"/>
                  <a:satOff val="-47559"/>
                  <a:lumOff val="36953"/>
                  <a:alphaOff val="0"/>
                </a:schemeClr>
              </a:lnRef>
              <a:fillRef idx="1">
                <a:schemeClr val="accent1">
                  <a:shade val="90000"/>
                  <a:hueOff val="474876"/>
                  <a:satOff val="-47559"/>
                  <a:lumOff val="36953"/>
                  <a:alphaOff val="0"/>
                </a:schemeClr>
              </a:fillRef>
              <a:effectRef idx="2">
                <a:schemeClr val="accent1">
                  <a:shade val="90000"/>
                  <a:hueOff val="474876"/>
                  <a:satOff val="-47559"/>
                  <a:lumOff val="3695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空心弧 7"/>
              <p:cNvSpPr/>
              <p:nvPr/>
            </p:nvSpPr>
            <p:spPr>
              <a:xfrm>
                <a:off x="16995614" y="1803480"/>
                <a:ext cx="4442967" cy="4442967"/>
              </a:xfrm>
              <a:prstGeom prst="blockArc">
                <a:avLst>
                  <a:gd name="adj1" fmla="val 19592934"/>
                  <a:gd name="adj2" fmla="val 1798442"/>
                  <a:gd name="adj3" fmla="val 4637"/>
                </a:avLst>
              </a:prstGeom>
              <a:scene3d>
                <a:camera prst="orthographicFront"/>
                <a:lightRig rig="threePt" dir="t">
                  <a:rot lat="0" lon="0" rev="7500000"/>
                </a:lightRig>
              </a:scene3d>
              <a:sp3d z="-70000" extrusionH="63500" prstMaterial="matte">
                <a:bevelT w="25400" h="6350" prst="relaxedInset"/>
                <a:contourClr>
                  <a:schemeClr val="bg1"/>
                </a:contourClr>
              </a:sp3d>
            </p:spPr>
            <p:style>
              <a:lnRef idx="0">
                <a:schemeClr val="accent1">
                  <a:shade val="90000"/>
                  <a:hueOff val="237438"/>
                  <a:satOff val="-23779"/>
                  <a:lumOff val="18476"/>
                  <a:alphaOff val="0"/>
                </a:schemeClr>
              </a:lnRef>
              <a:fillRef idx="1">
                <a:schemeClr val="accent1">
                  <a:shade val="90000"/>
                  <a:hueOff val="237438"/>
                  <a:satOff val="-23779"/>
                  <a:lumOff val="18476"/>
                  <a:alphaOff val="0"/>
                </a:schemeClr>
              </a:fillRef>
              <a:effectRef idx="2">
                <a:schemeClr val="accent1">
                  <a:shade val="90000"/>
                  <a:hueOff val="237438"/>
                  <a:satOff val="-23779"/>
                  <a:lumOff val="1847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空心弧 8"/>
              <p:cNvSpPr/>
              <p:nvPr/>
            </p:nvSpPr>
            <p:spPr>
              <a:xfrm>
                <a:off x="16938389" y="1711995"/>
                <a:ext cx="4442967" cy="4442967"/>
              </a:xfrm>
              <a:prstGeom prst="blockArc">
                <a:avLst>
                  <a:gd name="adj1" fmla="val 16152519"/>
                  <a:gd name="adj2" fmla="val 19763902"/>
                  <a:gd name="adj3" fmla="val 4637"/>
                </a:avLst>
              </a:prstGeom>
              <a:scene3d>
                <a:camera prst="orthographicFront"/>
                <a:lightRig rig="threePt" dir="t">
                  <a:rot lat="0" lon="0" rev="7500000"/>
                </a:lightRig>
              </a:scene3d>
              <a:sp3d z="-70000" extrusionH="63500" prstMaterial="matte">
                <a:bevelT w="25400" h="6350" prst="relaxedInset"/>
                <a:contourClr>
                  <a:schemeClr val="bg1"/>
                </a:contourClr>
              </a:sp3d>
            </p:spPr>
            <p:style>
              <a:lnRef idx="0">
                <a:schemeClr val="accent1">
                  <a:shade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shade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任意多边形 10"/>
              <p:cNvSpPr/>
              <p:nvPr/>
            </p:nvSpPr>
            <p:spPr>
              <a:xfrm>
                <a:off x="18047048" y="2911670"/>
                <a:ext cx="1891500" cy="2044031"/>
              </a:xfrm>
              <a:custGeom>
                <a:avLst/>
                <a:gdLst>
                  <a:gd name="connsiteX0" fmla="*/ 0 w 1874213"/>
                  <a:gd name="connsiteY0" fmla="*/ 1022016 h 2044031"/>
                  <a:gd name="connsiteX1" fmla="*/ 937107 w 1874213"/>
                  <a:gd name="connsiteY1" fmla="*/ 0 h 2044031"/>
                  <a:gd name="connsiteX2" fmla="*/ 1874214 w 1874213"/>
                  <a:gd name="connsiteY2" fmla="*/ 1022016 h 2044031"/>
                  <a:gd name="connsiteX3" fmla="*/ 937107 w 1874213"/>
                  <a:gd name="connsiteY3" fmla="*/ 2044032 h 2044031"/>
                  <a:gd name="connsiteX4" fmla="*/ 0 w 1874213"/>
                  <a:gd name="connsiteY4" fmla="*/ 1022016 h 204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4213" h="2044031">
                    <a:moveTo>
                      <a:pt x="0" y="1022016"/>
                    </a:moveTo>
                    <a:cubicBezTo>
                      <a:pt x="0" y="457572"/>
                      <a:pt x="419557" y="0"/>
                      <a:pt x="937107" y="0"/>
                    </a:cubicBezTo>
                    <a:cubicBezTo>
                      <a:pt x="1454657" y="0"/>
                      <a:pt x="1874214" y="457572"/>
                      <a:pt x="1874214" y="1022016"/>
                    </a:cubicBezTo>
                    <a:cubicBezTo>
                      <a:pt x="1874214" y="1586460"/>
                      <a:pt x="1454657" y="2044032"/>
                      <a:pt x="937107" y="2044032"/>
                    </a:cubicBezTo>
                    <a:cubicBezTo>
                      <a:pt x="419557" y="2044032"/>
                      <a:pt x="0" y="1586460"/>
                      <a:pt x="0" y="1022016"/>
                    </a:cubicBez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8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8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0192" tIns="345061" rIns="320192" bIns="345061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5400" b="1" dirty="0">
                    <a:latin typeface="+mn-ea"/>
                  </a:rPr>
                  <a:t>个人魅力</a:t>
                </a:r>
                <a:endParaRPr lang="zh-CN" altLang="en-US" sz="5400" b="1" kern="1200" dirty="0">
                  <a:latin typeface="+mn-ea"/>
                </a:endParaRPr>
              </a:p>
            </p:txBody>
          </p:sp>
          <p:sp>
            <p:nvSpPr>
              <p:cNvPr id="12" name="任意多边形 11"/>
              <p:cNvSpPr/>
              <p:nvPr/>
            </p:nvSpPr>
            <p:spPr>
              <a:xfrm>
                <a:off x="18414492" y="1048301"/>
                <a:ext cx="1430822" cy="1430822"/>
              </a:xfrm>
              <a:custGeom>
                <a:avLst/>
                <a:gdLst>
                  <a:gd name="connsiteX0" fmla="*/ 0 w 1430822"/>
                  <a:gd name="connsiteY0" fmla="*/ 715411 h 1430822"/>
                  <a:gd name="connsiteX1" fmla="*/ 715411 w 1430822"/>
                  <a:gd name="connsiteY1" fmla="*/ 0 h 1430822"/>
                  <a:gd name="connsiteX2" fmla="*/ 1430822 w 1430822"/>
                  <a:gd name="connsiteY2" fmla="*/ 715411 h 1430822"/>
                  <a:gd name="connsiteX3" fmla="*/ 715411 w 1430822"/>
                  <a:gd name="connsiteY3" fmla="*/ 1430822 h 1430822"/>
                  <a:gd name="connsiteX4" fmla="*/ 0 w 1430822"/>
                  <a:gd name="connsiteY4" fmla="*/ 715411 h 1430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0822" h="1430822">
                    <a:moveTo>
                      <a:pt x="0" y="715411"/>
                    </a:moveTo>
                    <a:cubicBezTo>
                      <a:pt x="0" y="320300"/>
                      <a:pt x="320300" y="0"/>
                      <a:pt x="715411" y="0"/>
                    </a:cubicBezTo>
                    <a:cubicBezTo>
                      <a:pt x="1110522" y="0"/>
                      <a:pt x="1430822" y="320300"/>
                      <a:pt x="1430822" y="715411"/>
                    </a:cubicBezTo>
                    <a:cubicBezTo>
                      <a:pt x="1430822" y="1110522"/>
                      <a:pt x="1110522" y="1430822"/>
                      <a:pt x="715411" y="1430822"/>
                    </a:cubicBezTo>
                    <a:cubicBezTo>
                      <a:pt x="320300" y="1430822"/>
                      <a:pt x="0" y="1110522"/>
                      <a:pt x="0" y="715411"/>
                    </a:cubicBez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3669" tIns="233669" rIns="233669" bIns="233669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3200" b="1" kern="1200" dirty="0">
                    <a:latin typeface="+mn-ea"/>
                  </a:rPr>
                  <a:t>自信</a:t>
                </a:r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>
                <a:off x="20312219" y="2113408"/>
                <a:ext cx="1430822" cy="1430822"/>
              </a:xfrm>
              <a:custGeom>
                <a:avLst/>
                <a:gdLst>
                  <a:gd name="connsiteX0" fmla="*/ 0 w 1430822"/>
                  <a:gd name="connsiteY0" fmla="*/ 715411 h 1430822"/>
                  <a:gd name="connsiteX1" fmla="*/ 715411 w 1430822"/>
                  <a:gd name="connsiteY1" fmla="*/ 0 h 1430822"/>
                  <a:gd name="connsiteX2" fmla="*/ 1430822 w 1430822"/>
                  <a:gd name="connsiteY2" fmla="*/ 715411 h 1430822"/>
                  <a:gd name="connsiteX3" fmla="*/ 715411 w 1430822"/>
                  <a:gd name="connsiteY3" fmla="*/ 1430822 h 1430822"/>
                  <a:gd name="connsiteX4" fmla="*/ 0 w 1430822"/>
                  <a:gd name="connsiteY4" fmla="*/ 715411 h 1430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0822" h="1430822">
                    <a:moveTo>
                      <a:pt x="0" y="715411"/>
                    </a:moveTo>
                    <a:cubicBezTo>
                      <a:pt x="0" y="320300"/>
                      <a:pt x="320300" y="0"/>
                      <a:pt x="715411" y="0"/>
                    </a:cubicBezTo>
                    <a:cubicBezTo>
                      <a:pt x="1110522" y="0"/>
                      <a:pt x="1430822" y="320300"/>
                      <a:pt x="1430822" y="715411"/>
                    </a:cubicBezTo>
                    <a:cubicBezTo>
                      <a:pt x="1430822" y="1110522"/>
                      <a:pt x="1110522" y="1430822"/>
                      <a:pt x="715411" y="1430822"/>
                    </a:cubicBezTo>
                    <a:cubicBezTo>
                      <a:pt x="320300" y="1430822"/>
                      <a:pt x="0" y="1110522"/>
                      <a:pt x="0" y="715411"/>
                    </a:cubicBez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90000"/>
                  <a:hueOff val="0"/>
                  <a:satOff val="0"/>
                  <a:lumOff val="0"/>
                  <a:alphaOff val="-13333"/>
                </a:schemeClr>
              </a:fillRef>
              <a:effectRef idx="2">
                <a:schemeClr val="accent1">
                  <a:alpha val="90000"/>
                  <a:hueOff val="0"/>
                  <a:satOff val="0"/>
                  <a:lumOff val="0"/>
                  <a:alphaOff val="-13333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3669" tIns="233669" rIns="233669" bIns="233669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3200" b="1" kern="1200" dirty="0">
                    <a:latin typeface="+mn-ea"/>
                  </a:rPr>
                  <a:t>上进心</a:t>
                </a:r>
              </a:p>
            </p:txBody>
          </p:sp>
          <p:sp>
            <p:nvSpPr>
              <p:cNvPr id="29" name="任意多边形 28"/>
              <p:cNvSpPr/>
              <p:nvPr/>
            </p:nvSpPr>
            <p:spPr>
              <a:xfrm>
                <a:off x="20381431" y="4393688"/>
                <a:ext cx="1430822" cy="1430822"/>
              </a:xfrm>
              <a:custGeom>
                <a:avLst/>
                <a:gdLst>
                  <a:gd name="connsiteX0" fmla="*/ 0 w 1430822"/>
                  <a:gd name="connsiteY0" fmla="*/ 715411 h 1430822"/>
                  <a:gd name="connsiteX1" fmla="*/ 715411 w 1430822"/>
                  <a:gd name="connsiteY1" fmla="*/ 0 h 1430822"/>
                  <a:gd name="connsiteX2" fmla="*/ 1430822 w 1430822"/>
                  <a:gd name="connsiteY2" fmla="*/ 715411 h 1430822"/>
                  <a:gd name="connsiteX3" fmla="*/ 715411 w 1430822"/>
                  <a:gd name="connsiteY3" fmla="*/ 1430822 h 1430822"/>
                  <a:gd name="connsiteX4" fmla="*/ 0 w 1430822"/>
                  <a:gd name="connsiteY4" fmla="*/ 715411 h 1430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0822" h="1430822">
                    <a:moveTo>
                      <a:pt x="0" y="715411"/>
                    </a:moveTo>
                    <a:cubicBezTo>
                      <a:pt x="0" y="320300"/>
                      <a:pt x="320300" y="0"/>
                      <a:pt x="715411" y="0"/>
                    </a:cubicBezTo>
                    <a:cubicBezTo>
                      <a:pt x="1110522" y="0"/>
                      <a:pt x="1430822" y="320300"/>
                      <a:pt x="1430822" y="715411"/>
                    </a:cubicBezTo>
                    <a:cubicBezTo>
                      <a:pt x="1430822" y="1110522"/>
                      <a:pt x="1110522" y="1430822"/>
                      <a:pt x="715411" y="1430822"/>
                    </a:cubicBezTo>
                    <a:cubicBezTo>
                      <a:pt x="320300" y="1430822"/>
                      <a:pt x="0" y="1110522"/>
                      <a:pt x="0" y="715411"/>
                    </a:cubicBez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90000"/>
                  <a:hueOff val="0"/>
                  <a:satOff val="0"/>
                  <a:lumOff val="0"/>
                  <a:alphaOff val="-26667"/>
                </a:schemeClr>
              </a:fillRef>
              <a:effectRef idx="2">
                <a:schemeClr val="accent1">
                  <a:alpha val="90000"/>
                  <a:hueOff val="0"/>
                  <a:satOff val="0"/>
                  <a:lumOff val="0"/>
                  <a:alphaOff val="-26667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3669" tIns="233669" rIns="233669" bIns="233669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3200" b="1" kern="1200">
                    <a:latin typeface="+mn-ea"/>
                  </a:rPr>
                  <a:t>责任心</a:t>
                </a:r>
                <a:endParaRPr lang="zh-CN" altLang="en-US" sz="3200" b="1" kern="1200" dirty="0">
                  <a:latin typeface="+mn-ea"/>
                </a:endParaRPr>
              </a:p>
            </p:txBody>
          </p:sp>
          <p:sp>
            <p:nvSpPr>
              <p:cNvPr id="30" name="任意多边形 29"/>
              <p:cNvSpPr/>
              <p:nvPr/>
            </p:nvSpPr>
            <p:spPr>
              <a:xfrm>
                <a:off x="16404001" y="2282591"/>
                <a:ext cx="1430822" cy="1430822"/>
              </a:xfrm>
              <a:custGeom>
                <a:avLst/>
                <a:gdLst>
                  <a:gd name="connsiteX0" fmla="*/ 0 w 1430822"/>
                  <a:gd name="connsiteY0" fmla="*/ 715411 h 1430822"/>
                  <a:gd name="connsiteX1" fmla="*/ 715411 w 1430822"/>
                  <a:gd name="connsiteY1" fmla="*/ 0 h 1430822"/>
                  <a:gd name="connsiteX2" fmla="*/ 1430822 w 1430822"/>
                  <a:gd name="connsiteY2" fmla="*/ 715411 h 1430822"/>
                  <a:gd name="connsiteX3" fmla="*/ 715411 w 1430822"/>
                  <a:gd name="connsiteY3" fmla="*/ 1430822 h 1430822"/>
                  <a:gd name="connsiteX4" fmla="*/ 0 w 1430822"/>
                  <a:gd name="connsiteY4" fmla="*/ 715411 h 1430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0822" h="1430822">
                    <a:moveTo>
                      <a:pt x="0" y="715411"/>
                    </a:moveTo>
                    <a:cubicBezTo>
                      <a:pt x="0" y="320300"/>
                      <a:pt x="320300" y="0"/>
                      <a:pt x="715411" y="0"/>
                    </a:cubicBezTo>
                    <a:cubicBezTo>
                      <a:pt x="1110522" y="0"/>
                      <a:pt x="1430822" y="320300"/>
                      <a:pt x="1430822" y="715411"/>
                    </a:cubicBezTo>
                    <a:cubicBezTo>
                      <a:pt x="1430822" y="1110522"/>
                      <a:pt x="1110522" y="1430822"/>
                      <a:pt x="715411" y="1430822"/>
                    </a:cubicBezTo>
                    <a:cubicBezTo>
                      <a:pt x="320300" y="1430822"/>
                      <a:pt x="0" y="1110522"/>
                      <a:pt x="0" y="715411"/>
                    </a:cubicBezTo>
                    <a:close/>
                  </a:path>
                </a:pathLst>
              </a:custGeom>
              <a:scene3d>
                <a:camera prst="orthographicFront"/>
                <a:lightRig rig="threePt" dir="t">
                  <a:rot lat="0" lon="0" rev="7500000"/>
                </a:lightRig>
              </a:scene3d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90000"/>
                  <a:hueOff val="0"/>
                  <a:satOff val="0"/>
                  <a:lumOff val="0"/>
                  <a:alphaOff val="-40000"/>
                </a:schemeClr>
              </a:fillRef>
              <a:effectRef idx="2">
                <a:schemeClr val="accent1">
                  <a:alpha val="90000"/>
                  <a:hueOff val="0"/>
                  <a:satOff val="0"/>
                  <a:lumOff val="0"/>
                  <a:alphaOff val="-4000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3669" tIns="233669" rIns="233669" bIns="233669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3200" b="1" kern="1200" dirty="0">
                    <a:latin typeface="+mn-ea"/>
                  </a:rPr>
                  <a:t>自学</a:t>
                </a:r>
                <a:endParaRPr lang="en-US" altLang="zh-CN" sz="3200" b="1" kern="1200" dirty="0">
                  <a:latin typeface="+mn-ea"/>
                </a:endParaRPr>
              </a:p>
              <a:p>
                <a:pPr lvl="0" algn="ctr" defTabSz="84455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3200" b="1" kern="1200" dirty="0">
                    <a:latin typeface="+mn-ea"/>
                  </a:rPr>
                  <a:t>能力</a:t>
                </a: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6305971" y="4533153"/>
              <a:ext cx="1430803" cy="1430803"/>
              <a:chOff x="3163085" y="1219833"/>
              <a:chExt cx="1430803" cy="1430803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24" name="椭圆 23"/>
              <p:cNvSpPr/>
              <p:nvPr/>
            </p:nvSpPr>
            <p:spPr>
              <a:xfrm>
                <a:off x="3163085" y="1219833"/>
                <a:ext cx="1430803" cy="1430803"/>
              </a:xfrm>
              <a:prstGeom prst="ellipse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90000"/>
                  <a:hueOff val="0"/>
                  <a:satOff val="0"/>
                  <a:lumOff val="0"/>
                  <a:alphaOff val="-40000"/>
                </a:schemeClr>
              </a:fillRef>
              <a:effectRef idx="2">
                <a:schemeClr val="accent1">
                  <a:alpha val="90000"/>
                  <a:hueOff val="0"/>
                  <a:satOff val="0"/>
                  <a:lumOff val="0"/>
                  <a:alphaOff val="-4000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椭圆 4"/>
              <p:cNvSpPr txBox="1"/>
              <p:nvPr/>
            </p:nvSpPr>
            <p:spPr>
              <a:xfrm>
                <a:off x="3366991" y="1444497"/>
                <a:ext cx="1011731" cy="101173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9210" tIns="29210" rIns="29210" bIns="29210" numCol="1" spcCol="1270" anchor="ctr" anchorCtr="0">
                <a:noAutofit/>
              </a:bodyPr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3600" b="1" dirty="0">
                    <a:latin typeface="+mn-ea"/>
                  </a:rPr>
                  <a:t>动手</a:t>
                </a:r>
                <a:endParaRPr lang="en-US" altLang="zh-CN" sz="3600" b="1" dirty="0">
                  <a:latin typeface="+mn-ea"/>
                </a:endParaRPr>
              </a:p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3600" b="1" dirty="0">
                    <a:latin typeface="+mn-ea"/>
                  </a:rPr>
                  <a:t>能力</a:t>
                </a:r>
                <a:endParaRPr lang="zh-CN" altLang="en-US" sz="3600" b="1" kern="1200" dirty="0">
                  <a:latin typeface="+mn-ea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8215317" y="5490240"/>
              <a:ext cx="1430803" cy="1430803"/>
              <a:chOff x="4541621" y="1234961"/>
              <a:chExt cx="1430803" cy="1430803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27" name="椭圆 26"/>
              <p:cNvSpPr/>
              <p:nvPr/>
            </p:nvSpPr>
            <p:spPr>
              <a:xfrm>
                <a:off x="4541621" y="1234961"/>
                <a:ext cx="1430803" cy="1430803"/>
              </a:xfrm>
              <a:prstGeom prst="ellipse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90000"/>
                  <a:hueOff val="0"/>
                  <a:satOff val="0"/>
                  <a:lumOff val="0"/>
                  <a:alphaOff val="-40000"/>
                </a:schemeClr>
              </a:fillRef>
              <a:effectRef idx="2">
                <a:schemeClr val="accent1">
                  <a:alpha val="90000"/>
                  <a:hueOff val="0"/>
                  <a:satOff val="0"/>
                  <a:lumOff val="0"/>
                  <a:alphaOff val="-4000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椭圆 4"/>
              <p:cNvSpPr txBox="1"/>
              <p:nvPr/>
            </p:nvSpPr>
            <p:spPr>
              <a:xfrm>
                <a:off x="4751157" y="1444497"/>
                <a:ext cx="1011731" cy="101173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9210" tIns="29210" rIns="29210" bIns="29210" numCol="1" spcCol="1270" anchor="ctr" anchorCtr="0">
                <a:noAutofit/>
              </a:bodyPr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3600" b="1" dirty="0">
                    <a:latin typeface="+mn-ea"/>
                  </a:rPr>
                  <a:t>合作</a:t>
                </a:r>
                <a:endParaRPr lang="en-US" altLang="zh-CN" sz="3600" b="1" dirty="0">
                  <a:latin typeface="+mn-ea"/>
                </a:endParaRPr>
              </a:p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3600" b="1" dirty="0">
                    <a:latin typeface="+mn-ea"/>
                  </a:rPr>
                  <a:t>精神</a:t>
                </a:r>
                <a:endParaRPr lang="zh-CN" altLang="en-US" sz="3600" b="1" kern="1200" dirty="0"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367394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354051" y="10766989"/>
            <a:ext cx="12672000" cy="599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354051" y="9989770"/>
            <a:ext cx="12672000" cy="599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4051" y="9212551"/>
            <a:ext cx="12672000" cy="599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354052" y="8441086"/>
            <a:ext cx="1378528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3200" b="1" dirty="0">
                <a:latin typeface="+mn-ea"/>
              </a:rPr>
              <a:t>本次招聘各类管理岗位需求：</a:t>
            </a:r>
            <a:br>
              <a:rPr lang="zh-CN" altLang="en-US" sz="2400" dirty="0">
                <a:solidFill>
                  <a:schemeClr val="bg1"/>
                </a:solidFill>
                <a:latin typeface="+mn-ea"/>
              </a:rPr>
            </a:br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</a:rPr>
              <a:t>、精益生产专员：工业工程专业、机械制造专业；男生</a:t>
            </a:r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</a:rPr>
              <a:t>人、女生</a:t>
            </a:r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</a:rPr>
              <a:t>人；</a:t>
            </a:r>
            <a:endParaRPr lang="en-US" altLang="zh-CN" sz="280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</a:rPr>
              <a:t>、客户审核接待：工科专业；气质、口才良好者优先；男生</a:t>
            </a:r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</a:rPr>
              <a:t>人、女生</a:t>
            </a:r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</a:rPr>
              <a:t>人；</a:t>
            </a:r>
            <a:endParaRPr lang="en-US" altLang="zh-CN" sz="280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3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</a:rPr>
              <a:t>、安全管理员：安全工程、环境科学专业；男生</a:t>
            </a:r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</a:rPr>
              <a:t>人；</a:t>
            </a:r>
            <a:endParaRPr lang="en-US" altLang="zh-CN" sz="280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+mn-ea"/>
              </a:rPr>
              <a:t>优先者：性格极其外向，喜欢与人沟通型人员；有学校晚会主持人经验者优先；有负责组织过中大型活动者优先；有善于摄影</a:t>
            </a:r>
            <a:r>
              <a:rPr lang="en-US" altLang="zh-CN" sz="2800" b="1" dirty="0">
                <a:latin typeface="+mn-ea"/>
              </a:rPr>
              <a:t>/</a:t>
            </a:r>
            <a:r>
              <a:rPr lang="zh-CN" altLang="en-US" sz="2800" b="1" dirty="0">
                <a:latin typeface="+mn-ea"/>
              </a:rPr>
              <a:t>拍照</a:t>
            </a:r>
            <a:r>
              <a:rPr lang="en-US" altLang="zh-CN" sz="2800" b="1" dirty="0">
                <a:latin typeface="+mn-ea"/>
              </a:rPr>
              <a:t>/</a:t>
            </a:r>
            <a:r>
              <a:rPr lang="zh-CN" altLang="en-US" sz="2800" b="1" dirty="0">
                <a:latin typeface="+mn-ea"/>
              </a:rPr>
              <a:t>新闻稿件编制等文字宣传功底人员优先。</a:t>
            </a:r>
          </a:p>
        </p:txBody>
      </p:sp>
      <p:sp>
        <p:nvSpPr>
          <p:cNvPr id="61" name="Title of  this Page"/>
          <p:cNvSpPr txBox="1"/>
          <p:nvPr/>
        </p:nvSpPr>
        <p:spPr>
          <a:xfrm>
            <a:off x="1590262" y="857996"/>
            <a:ext cx="1279463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9000">
                <a:solidFill>
                  <a:srgbClr val="322D2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altLang="en-US" sz="6000" spc="70" dirty="0">
                <a:solidFill>
                  <a:srgbClr val="3249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其他管理岗位简介</a:t>
            </a:r>
            <a:endParaRPr lang="en-US" altLang="zh-CN" sz="6000" spc="70" dirty="0">
              <a:solidFill>
                <a:srgbClr val="3249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2024133" y="1775905"/>
            <a:ext cx="8089010" cy="6622837"/>
            <a:chOff x="3943979" y="1661360"/>
            <a:chExt cx="8089010" cy="7372856"/>
          </a:xfrm>
        </p:grpSpPr>
        <p:sp>
          <p:nvSpPr>
            <p:cNvPr id="49" name="圆角矩形 48"/>
            <p:cNvSpPr/>
            <p:nvPr/>
          </p:nvSpPr>
          <p:spPr>
            <a:xfrm>
              <a:off x="3943979" y="3689717"/>
              <a:ext cx="2986260" cy="113446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任意多边形 49"/>
            <p:cNvSpPr/>
            <p:nvPr/>
          </p:nvSpPr>
          <p:spPr>
            <a:xfrm>
              <a:off x="4275785" y="3878297"/>
              <a:ext cx="2986260" cy="1134461"/>
            </a:xfrm>
            <a:custGeom>
              <a:avLst/>
              <a:gdLst>
                <a:gd name="connsiteX0" fmla="*/ 0 w 1786554"/>
                <a:gd name="connsiteY0" fmla="*/ 113446 h 1134461"/>
                <a:gd name="connsiteX1" fmla="*/ 113446 w 1786554"/>
                <a:gd name="connsiteY1" fmla="*/ 0 h 1134461"/>
                <a:gd name="connsiteX2" fmla="*/ 1673108 w 1786554"/>
                <a:gd name="connsiteY2" fmla="*/ 0 h 1134461"/>
                <a:gd name="connsiteX3" fmla="*/ 1786554 w 1786554"/>
                <a:gd name="connsiteY3" fmla="*/ 113446 h 1134461"/>
                <a:gd name="connsiteX4" fmla="*/ 1786554 w 1786554"/>
                <a:gd name="connsiteY4" fmla="*/ 1021015 h 1134461"/>
                <a:gd name="connsiteX5" fmla="*/ 1673108 w 1786554"/>
                <a:gd name="connsiteY5" fmla="*/ 1134461 h 1134461"/>
                <a:gd name="connsiteX6" fmla="*/ 113446 w 1786554"/>
                <a:gd name="connsiteY6" fmla="*/ 1134461 h 1134461"/>
                <a:gd name="connsiteX7" fmla="*/ 0 w 1786554"/>
                <a:gd name="connsiteY7" fmla="*/ 1021015 h 1134461"/>
                <a:gd name="connsiteX8" fmla="*/ 0 w 1786554"/>
                <a:gd name="connsiteY8" fmla="*/ 113446 h 113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6554" h="1134461">
                  <a:moveTo>
                    <a:pt x="0" y="113446"/>
                  </a:moveTo>
                  <a:cubicBezTo>
                    <a:pt x="0" y="50792"/>
                    <a:pt x="50792" y="0"/>
                    <a:pt x="113446" y="0"/>
                  </a:cubicBezTo>
                  <a:lnTo>
                    <a:pt x="1673108" y="0"/>
                  </a:lnTo>
                  <a:cubicBezTo>
                    <a:pt x="1735762" y="0"/>
                    <a:pt x="1786554" y="50792"/>
                    <a:pt x="1786554" y="113446"/>
                  </a:cubicBezTo>
                  <a:lnTo>
                    <a:pt x="1786554" y="1021015"/>
                  </a:lnTo>
                  <a:cubicBezTo>
                    <a:pt x="1786554" y="1083669"/>
                    <a:pt x="1735762" y="1134461"/>
                    <a:pt x="1673108" y="1134461"/>
                  </a:cubicBezTo>
                  <a:lnTo>
                    <a:pt x="113446" y="1134461"/>
                  </a:lnTo>
                  <a:cubicBezTo>
                    <a:pt x="50792" y="1134461"/>
                    <a:pt x="0" y="1083669"/>
                    <a:pt x="0" y="1021015"/>
                  </a:cubicBezTo>
                  <a:lnTo>
                    <a:pt x="0" y="11344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047" tIns="117047" rIns="117047" bIns="117047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0" kern="1200" dirty="0">
                  <a:latin typeface="+mn-ea"/>
                </a:rPr>
                <a:t>综合组组长</a:t>
              </a: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5232947" y="5971450"/>
              <a:ext cx="896247" cy="3062765"/>
              <a:chOff x="1343609" y="5214961"/>
              <a:chExt cx="3318067" cy="1323042"/>
            </a:xfrm>
          </p:grpSpPr>
          <p:sp>
            <p:nvSpPr>
              <p:cNvPr id="51" name="圆角矩形 50"/>
              <p:cNvSpPr/>
              <p:nvPr/>
            </p:nvSpPr>
            <p:spPr>
              <a:xfrm>
                <a:off x="1343609" y="5214961"/>
                <a:ext cx="2986260" cy="1134461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2" name="任意多边形 51"/>
              <p:cNvSpPr/>
              <p:nvPr/>
            </p:nvSpPr>
            <p:spPr>
              <a:xfrm>
                <a:off x="1675416" y="5403542"/>
                <a:ext cx="2986260" cy="1134461"/>
              </a:xfrm>
              <a:custGeom>
                <a:avLst/>
                <a:gdLst>
                  <a:gd name="connsiteX0" fmla="*/ 0 w 1786554"/>
                  <a:gd name="connsiteY0" fmla="*/ 113446 h 1134461"/>
                  <a:gd name="connsiteX1" fmla="*/ 113446 w 1786554"/>
                  <a:gd name="connsiteY1" fmla="*/ 0 h 1134461"/>
                  <a:gd name="connsiteX2" fmla="*/ 1673108 w 1786554"/>
                  <a:gd name="connsiteY2" fmla="*/ 0 h 1134461"/>
                  <a:gd name="connsiteX3" fmla="*/ 1786554 w 1786554"/>
                  <a:gd name="connsiteY3" fmla="*/ 113446 h 1134461"/>
                  <a:gd name="connsiteX4" fmla="*/ 1786554 w 1786554"/>
                  <a:gd name="connsiteY4" fmla="*/ 1021015 h 1134461"/>
                  <a:gd name="connsiteX5" fmla="*/ 1673108 w 1786554"/>
                  <a:gd name="connsiteY5" fmla="*/ 1134461 h 1134461"/>
                  <a:gd name="connsiteX6" fmla="*/ 113446 w 1786554"/>
                  <a:gd name="connsiteY6" fmla="*/ 1134461 h 1134461"/>
                  <a:gd name="connsiteX7" fmla="*/ 0 w 1786554"/>
                  <a:gd name="connsiteY7" fmla="*/ 1021015 h 1134461"/>
                  <a:gd name="connsiteX8" fmla="*/ 0 w 1786554"/>
                  <a:gd name="connsiteY8" fmla="*/ 113446 h 113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6554" h="1134461">
                    <a:moveTo>
                      <a:pt x="0" y="113446"/>
                    </a:moveTo>
                    <a:cubicBezTo>
                      <a:pt x="0" y="50792"/>
                      <a:pt x="50792" y="0"/>
                      <a:pt x="113446" y="0"/>
                    </a:cubicBezTo>
                    <a:lnTo>
                      <a:pt x="1673108" y="0"/>
                    </a:lnTo>
                    <a:cubicBezTo>
                      <a:pt x="1735762" y="0"/>
                      <a:pt x="1786554" y="50792"/>
                      <a:pt x="1786554" y="113446"/>
                    </a:cubicBezTo>
                    <a:lnTo>
                      <a:pt x="1786554" y="1021015"/>
                    </a:lnTo>
                    <a:cubicBezTo>
                      <a:pt x="1786554" y="1083669"/>
                      <a:pt x="1735762" y="1134461"/>
                      <a:pt x="1673108" y="1134461"/>
                    </a:cubicBezTo>
                    <a:lnTo>
                      <a:pt x="113446" y="1134461"/>
                    </a:lnTo>
                    <a:cubicBezTo>
                      <a:pt x="50792" y="1134461"/>
                      <a:pt x="0" y="1083669"/>
                      <a:pt x="0" y="1021015"/>
                    </a:cubicBezTo>
                    <a:lnTo>
                      <a:pt x="0" y="113446"/>
                    </a:lnTo>
                    <a:close/>
                  </a:path>
                </a:pathLst>
              </a:custGeom>
              <a:solidFill>
                <a:srgbClr val="92D050">
                  <a:alpha val="90000"/>
                </a:srgb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7047" tIns="117047" rIns="117047" bIns="117047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800" b="1" kern="1200" dirty="0">
                    <a:latin typeface="+mn-ea"/>
                  </a:rPr>
                  <a:t>安全管理员</a:t>
                </a:r>
              </a:p>
            </p:txBody>
          </p:sp>
        </p:grpSp>
        <p:sp>
          <p:nvSpPr>
            <p:cNvPr id="55" name="圆角矩形 54"/>
            <p:cNvSpPr/>
            <p:nvPr/>
          </p:nvSpPr>
          <p:spPr>
            <a:xfrm>
              <a:off x="8643356" y="3724989"/>
              <a:ext cx="2986260" cy="113446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任意多边形 55"/>
            <p:cNvSpPr/>
            <p:nvPr/>
          </p:nvSpPr>
          <p:spPr>
            <a:xfrm>
              <a:off x="8975163" y="3913569"/>
              <a:ext cx="2986260" cy="1134461"/>
            </a:xfrm>
            <a:custGeom>
              <a:avLst/>
              <a:gdLst>
                <a:gd name="connsiteX0" fmla="*/ 0 w 1786554"/>
                <a:gd name="connsiteY0" fmla="*/ 113446 h 1134461"/>
                <a:gd name="connsiteX1" fmla="*/ 113446 w 1786554"/>
                <a:gd name="connsiteY1" fmla="*/ 0 h 1134461"/>
                <a:gd name="connsiteX2" fmla="*/ 1673108 w 1786554"/>
                <a:gd name="connsiteY2" fmla="*/ 0 h 1134461"/>
                <a:gd name="connsiteX3" fmla="*/ 1786554 w 1786554"/>
                <a:gd name="connsiteY3" fmla="*/ 113446 h 1134461"/>
                <a:gd name="connsiteX4" fmla="*/ 1786554 w 1786554"/>
                <a:gd name="connsiteY4" fmla="*/ 1021015 h 1134461"/>
                <a:gd name="connsiteX5" fmla="*/ 1673108 w 1786554"/>
                <a:gd name="connsiteY5" fmla="*/ 1134461 h 1134461"/>
                <a:gd name="connsiteX6" fmla="*/ 113446 w 1786554"/>
                <a:gd name="connsiteY6" fmla="*/ 1134461 h 1134461"/>
                <a:gd name="connsiteX7" fmla="*/ 0 w 1786554"/>
                <a:gd name="connsiteY7" fmla="*/ 1021015 h 1134461"/>
                <a:gd name="connsiteX8" fmla="*/ 0 w 1786554"/>
                <a:gd name="connsiteY8" fmla="*/ 113446 h 113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6554" h="1134461">
                  <a:moveTo>
                    <a:pt x="0" y="113446"/>
                  </a:moveTo>
                  <a:cubicBezTo>
                    <a:pt x="0" y="50792"/>
                    <a:pt x="50792" y="0"/>
                    <a:pt x="113446" y="0"/>
                  </a:cubicBezTo>
                  <a:lnTo>
                    <a:pt x="1673108" y="0"/>
                  </a:lnTo>
                  <a:cubicBezTo>
                    <a:pt x="1735762" y="0"/>
                    <a:pt x="1786554" y="50792"/>
                    <a:pt x="1786554" y="113446"/>
                  </a:cubicBezTo>
                  <a:lnTo>
                    <a:pt x="1786554" y="1021015"/>
                  </a:lnTo>
                  <a:cubicBezTo>
                    <a:pt x="1786554" y="1083669"/>
                    <a:pt x="1735762" y="1134461"/>
                    <a:pt x="1673108" y="1134461"/>
                  </a:cubicBezTo>
                  <a:lnTo>
                    <a:pt x="113446" y="1134461"/>
                  </a:lnTo>
                  <a:cubicBezTo>
                    <a:pt x="50792" y="1134461"/>
                    <a:pt x="0" y="1083669"/>
                    <a:pt x="0" y="1021015"/>
                  </a:cubicBezTo>
                  <a:lnTo>
                    <a:pt x="0" y="11344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047" tIns="117047" rIns="117047" bIns="117047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0" kern="1200" dirty="0">
                  <a:latin typeface="+mn-ea"/>
                </a:rPr>
                <a:t>业务组组长</a:t>
              </a: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6276173" y="5971451"/>
              <a:ext cx="896247" cy="3062765"/>
              <a:chOff x="1343609" y="5214961"/>
              <a:chExt cx="3318067" cy="1323042"/>
            </a:xfrm>
          </p:grpSpPr>
          <p:sp>
            <p:nvSpPr>
              <p:cNvPr id="65" name="圆角矩形 64"/>
              <p:cNvSpPr/>
              <p:nvPr/>
            </p:nvSpPr>
            <p:spPr>
              <a:xfrm>
                <a:off x="1343609" y="5214961"/>
                <a:ext cx="2986260" cy="1134461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6" name="任意多边形 65"/>
              <p:cNvSpPr/>
              <p:nvPr/>
            </p:nvSpPr>
            <p:spPr>
              <a:xfrm>
                <a:off x="1675416" y="5403542"/>
                <a:ext cx="2986260" cy="1134461"/>
              </a:xfrm>
              <a:custGeom>
                <a:avLst/>
                <a:gdLst>
                  <a:gd name="connsiteX0" fmla="*/ 0 w 1786554"/>
                  <a:gd name="connsiteY0" fmla="*/ 113446 h 1134461"/>
                  <a:gd name="connsiteX1" fmla="*/ 113446 w 1786554"/>
                  <a:gd name="connsiteY1" fmla="*/ 0 h 1134461"/>
                  <a:gd name="connsiteX2" fmla="*/ 1673108 w 1786554"/>
                  <a:gd name="connsiteY2" fmla="*/ 0 h 1134461"/>
                  <a:gd name="connsiteX3" fmla="*/ 1786554 w 1786554"/>
                  <a:gd name="connsiteY3" fmla="*/ 113446 h 1134461"/>
                  <a:gd name="connsiteX4" fmla="*/ 1786554 w 1786554"/>
                  <a:gd name="connsiteY4" fmla="*/ 1021015 h 1134461"/>
                  <a:gd name="connsiteX5" fmla="*/ 1673108 w 1786554"/>
                  <a:gd name="connsiteY5" fmla="*/ 1134461 h 1134461"/>
                  <a:gd name="connsiteX6" fmla="*/ 113446 w 1786554"/>
                  <a:gd name="connsiteY6" fmla="*/ 1134461 h 1134461"/>
                  <a:gd name="connsiteX7" fmla="*/ 0 w 1786554"/>
                  <a:gd name="connsiteY7" fmla="*/ 1021015 h 1134461"/>
                  <a:gd name="connsiteX8" fmla="*/ 0 w 1786554"/>
                  <a:gd name="connsiteY8" fmla="*/ 113446 h 113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6554" h="1134461">
                    <a:moveTo>
                      <a:pt x="0" y="113446"/>
                    </a:moveTo>
                    <a:cubicBezTo>
                      <a:pt x="0" y="50792"/>
                      <a:pt x="50792" y="0"/>
                      <a:pt x="113446" y="0"/>
                    </a:cubicBezTo>
                    <a:lnTo>
                      <a:pt x="1673108" y="0"/>
                    </a:lnTo>
                    <a:cubicBezTo>
                      <a:pt x="1735762" y="0"/>
                      <a:pt x="1786554" y="50792"/>
                      <a:pt x="1786554" y="113446"/>
                    </a:cubicBezTo>
                    <a:lnTo>
                      <a:pt x="1786554" y="1021015"/>
                    </a:lnTo>
                    <a:cubicBezTo>
                      <a:pt x="1786554" y="1083669"/>
                      <a:pt x="1735762" y="1134461"/>
                      <a:pt x="1673108" y="1134461"/>
                    </a:cubicBezTo>
                    <a:lnTo>
                      <a:pt x="113446" y="1134461"/>
                    </a:lnTo>
                    <a:cubicBezTo>
                      <a:pt x="50792" y="1134461"/>
                      <a:pt x="0" y="1083669"/>
                      <a:pt x="0" y="1021015"/>
                    </a:cubicBezTo>
                    <a:lnTo>
                      <a:pt x="0" y="113446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7047" tIns="117047" rIns="117047" bIns="117047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800" b="1" dirty="0">
                    <a:latin typeface="+mn-ea"/>
                  </a:rPr>
                  <a:t>培训专员</a:t>
                </a:r>
                <a:endParaRPr lang="zh-CN" altLang="en-US" sz="2800" b="1" kern="1200" dirty="0">
                  <a:latin typeface="+mn-ea"/>
                </a:endParaRPr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4094518" y="5971451"/>
              <a:ext cx="896247" cy="3062765"/>
              <a:chOff x="1343609" y="5214961"/>
              <a:chExt cx="3318067" cy="1323042"/>
            </a:xfrm>
          </p:grpSpPr>
          <p:sp>
            <p:nvSpPr>
              <p:cNvPr id="68" name="圆角矩形 67"/>
              <p:cNvSpPr/>
              <p:nvPr/>
            </p:nvSpPr>
            <p:spPr>
              <a:xfrm>
                <a:off x="1343609" y="5214961"/>
                <a:ext cx="2986260" cy="1134461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9" name="任意多边形 68"/>
              <p:cNvSpPr/>
              <p:nvPr/>
            </p:nvSpPr>
            <p:spPr>
              <a:xfrm>
                <a:off x="1675416" y="5403542"/>
                <a:ext cx="2986260" cy="1134461"/>
              </a:xfrm>
              <a:custGeom>
                <a:avLst/>
                <a:gdLst>
                  <a:gd name="connsiteX0" fmla="*/ 0 w 1786554"/>
                  <a:gd name="connsiteY0" fmla="*/ 113446 h 1134461"/>
                  <a:gd name="connsiteX1" fmla="*/ 113446 w 1786554"/>
                  <a:gd name="connsiteY1" fmla="*/ 0 h 1134461"/>
                  <a:gd name="connsiteX2" fmla="*/ 1673108 w 1786554"/>
                  <a:gd name="connsiteY2" fmla="*/ 0 h 1134461"/>
                  <a:gd name="connsiteX3" fmla="*/ 1786554 w 1786554"/>
                  <a:gd name="connsiteY3" fmla="*/ 113446 h 1134461"/>
                  <a:gd name="connsiteX4" fmla="*/ 1786554 w 1786554"/>
                  <a:gd name="connsiteY4" fmla="*/ 1021015 h 1134461"/>
                  <a:gd name="connsiteX5" fmla="*/ 1673108 w 1786554"/>
                  <a:gd name="connsiteY5" fmla="*/ 1134461 h 1134461"/>
                  <a:gd name="connsiteX6" fmla="*/ 113446 w 1786554"/>
                  <a:gd name="connsiteY6" fmla="*/ 1134461 h 1134461"/>
                  <a:gd name="connsiteX7" fmla="*/ 0 w 1786554"/>
                  <a:gd name="connsiteY7" fmla="*/ 1021015 h 1134461"/>
                  <a:gd name="connsiteX8" fmla="*/ 0 w 1786554"/>
                  <a:gd name="connsiteY8" fmla="*/ 113446 h 113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6554" h="1134461">
                    <a:moveTo>
                      <a:pt x="0" y="113446"/>
                    </a:moveTo>
                    <a:cubicBezTo>
                      <a:pt x="0" y="50792"/>
                      <a:pt x="50792" y="0"/>
                      <a:pt x="113446" y="0"/>
                    </a:cubicBezTo>
                    <a:lnTo>
                      <a:pt x="1673108" y="0"/>
                    </a:lnTo>
                    <a:cubicBezTo>
                      <a:pt x="1735762" y="0"/>
                      <a:pt x="1786554" y="50792"/>
                      <a:pt x="1786554" y="113446"/>
                    </a:cubicBezTo>
                    <a:lnTo>
                      <a:pt x="1786554" y="1021015"/>
                    </a:lnTo>
                    <a:cubicBezTo>
                      <a:pt x="1786554" y="1083669"/>
                      <a:pt x="1735762" y="1134461"/>
                      <a:pt x="1673108" y="1134461"/>
                    </a:cubicBezTo>
                    <a:lnTo>
                      <a:pt x="113446" y="1134461"/>
                    </a:lnTo>
                    <a:cubicBezTo>
                      <a:pt x="50792" y="1134461"/>
                      <a:pt x="0" y="1083669"/>
                      <a:pt x="0" y="1021015"/>
                    </a:cubicBezTo>
                    <a:lnTo>
                      <a:pt x="0" y="113446"/>
                    </a:lnTo>
                    <a:close/>
                  </a:path>
                </a:pathLst>
              </a:custGeom>
              <a:solidFill>
                <a:srgbClr val="92D050">
                  <a:alpha val="90000"/>
                </a:srgb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7047" tIns="117047" rIns="117047" bIns="117047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800" b="1" kern="1200" dirty="0">
                    <a:latin typeface="+mn-ea"/>
                  </a:rPr>
                  <a:t>综合管理员</a:t>
                </a:r>
              </a:p>
            </p:txBody>
          </p:sp>
        </p:grpSp>
        <p:sp>
          <p:nvSpPr>
            <p:cNvPr id="39" name="右大括号 38"/>
            <p:cNvSpPr/>
            <p:nvPr/>
          </p:nvSpPr>
          <p:spPr>
            <a:xfrm rot="16200000">
              <a:off x="5317639" y="3931858"/>
              <a:ext cx="783608" cy="3106856"/>
            </a:xfrm>
            <a:prstGeom prst="rightBrace">
              <a:avLst/>
            </a:pr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10093516" y="5791575"/>
              <a:ext cx="896247" cy="3062765"/>
              <a:chOff x="1343609" y="5214961"/>
              <a:chExt cx="3318067" cy="1323042"/>
            </a:xfrm>
          </p:grpSpPr>
          <p:sp>
            <p:nvSpPr>
              <p:cNvPr id="74" name="圆角矩形 73"/>
              <p:cNvSpPr/>
              <p:nvPr/>
            </p:nvSpPr>
            <p:spPr>
              <a:xfrm>
                <a:off x="1343609" y="5214961"/>
                <a:ext cx="2986260" cy="1134461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5" name="任意多边形 74"/>
              <p:cNvSpPr/>
              <p:nvPr/>
            </p:nvSpPr>
            <p:spPr>
              <a:xfrm>
                <a:off x="1675416" y="5403542"/>
                <a:ext cx="2986260" cy="1134461"/>
              </a:xfrm>
              <a:custGeom>
                <a:avLst/>
                <a:gdLst>
                  <a:gd name="connsiteX0" fmla="*/ 0 w 1786554"/>
                  <a:gd name="connsiteY0" fmla="*/ 113446 h 1134461"/>
                  <a:gd name="connsiteX1" fmla="*/ 113446 w 1786554"/>
                  <a:gd name="connsiteY1" fmla="*/ 0 h 1134461"/>
                  <a:gd name="connsiteX2" fmla="*/ 1673108 w 1786554"/>
                  <a:gd name="connsiteY2" fmla="*/ 0 h 1134461"/>
                  <a:gd name="connsiteX3" fmla="*/ 1786554 w 1786554"/>
                  <a:gd name="connsiteY3" fmla="*/ 113446 h 1134461"/>
                  <a:gd name="connsiteX4" fmla="*/ 1786554 w 1786554"/>
                  <a:gd name="connsiteY4" fmla="*/ 1021015 h 1134461"/>
                  <a:gd name="connsiteX5" fmla="*/ 1673108 w 1786554"/>
                  <a:gd name="connsiteY5" fmla="*/ 1134461 h 1134461"/>
                  <a:gd name="connsiteX6" fmla="*/ 113446 w 1786554"/>
                  <a:gd name="connsiteY6" fmla="*/ 1134461 h 1134461"/>
                  <a:gd name="connsiteX7" fmla="*/ 0 w 1786554"/>
                  <a:gd name="connsiteY7" fmla="*/ 1021015 h 1134461"/>
                  <a:gd name="connsiteX8" fmla="*/ 0 w 1786554"/>
                  <a:gd name="connsiteY8" fmla="*/ 113446 h 113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6554" h="1134461">
                    <a:moveTo>
                      <a:pt x="0" y="113446"/>
                    </a:moveTo>
                    <a:cubicBezTo>
                      <a:pt x="0" y="50792"/>
                      <a:pt x="50792" y="0"/>
                      <a:pt x="113446" y="0"/>
                    </a:cubicBezTo>
                    <a:lnTo>
                      <a:pt x="1673108" y="0"/>
                    </a:lnTo>
                    <a:cubicBezTo>
                      <a:pt x="1735762" y="0"/>
                      <a:pt x="1786554" y="50792"/>
                      <a:pt x="1786554" y="113446"/>
                    </a:cubicBezTo>
                    <a:lnTo>
                      <a:pt x="1786554" y="1021015"/>
                    </a:lnTo>
                    <a:cubicBezTo>
                      <a:pt x="1786554" y="1083669"/>
                      <a:pt x="1735762" y="1134461"/>
                      <a:pt x="1673108" y="1134461"/>
                    </a:cubicBezTo>
                    <a:lnTo>
                      <a:pt x="113446" y="1134461"/>
                    </a:lnTo>
                    <a:cubicBezTo>
                      <a:pt x="50792" y="1134461"/>
                      <a:pt x="0" y="1083669"/>
                      <a:pt x="0" y="1021015"/>
                    </a:cubicBezTo>
                    <a:lnTo>
                      <a:pt x="0" y="113446"/>
                    </a:lnTo>
                    <a:close/>
                  </a:path>
                </a:pathLst>
              </a:custGeom>
              <a:solidFill>
                <a:srgbClr val="92D050">
                  <a:alpha val="90000"/>
                </a:srgb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7047" tIns="117047" rIns="117047" bIns="117047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800" b="1" dirty="0">
                    <a:latin typeface="+mn-ea"/>
                  </a:rPr>
                  <a:t>客户审核接待</a:t>
                </a:r>
                <a:endParaRPr lang="zh-CN" altLang="en-US" sz="2800" b="1" kern="1200" dirty="0">
                  <a:latin typeface="+mn-ea"/>
                </a:endParaRP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11136742" y="5791576"/>
              <a:ext cx="896247" cy="3062765"/>
              <a:chOff x="1343609" y="5214961"/>
              <a:chExt cx="3318067" cy="1323042"/>
            </a:xfrm>
          </p:grpSpPr>
          <p:sp>
            <p:nvSpPr>
              <p:cNvPr id="77" name="圆角矩形 76"/>
              <p:cNvSpPr/>
              <p:nvPr/>
            </p:nvSpPr>
            <p:spPr>
              <a:xfrm>
                <a:off x="1343609" y="5214961"/>
                <a:ext cx="2986260" cy="1134461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8" name="任意多边形 77"/>
              <p:cNvSpPr/>
              <p:nvPr/>
            </p:nvSpPr>
            <p:spPr>
              <a:xfrm>
                <a:off x="1675416" y="5403542"/>
                <a:ext cx="2986260" cy="1134461"/>
              </a:xfrm>
              <a:custGeom>
                <a:avLst/>
                <a:gdLst>
                  <a:gd name="connsiteX0" fmla="*/ 0 w 1786554"/>
                  <a:gd name="connsiteY0" fmla="*/ 113446 h 1134461"/>
                  <a:gd name="connsiteX1" fmla="*/ 113446 w 1786554"/>
                  <a:gd name="connsiteY1" fmla="*/ 0 h 1134461"/>
                  <a:gd name="connsiteX2" fmla="*/ 1673108 w 1786554"/>
                  <a:gd name="connsiteY2" fmla="*/ 0 h 1134461"/>
                  <a:gd name="connsiteX3" fmla="*/ 1786554 w 1786554"/>
                  <a:gd name="connsiteY3" fmla="*/ 113446 h 1134461"/>
                  <a:gd name="connsiteX4" fmla="*/ 1786554 w 1786554"/>
                  <a:gd name="connsiteY4" fmla="*/ 1021015 h 1134461"/>
                  <a:gd name="connsiteX5" fmla="*/ 1673108 w 1786554"/>
                  <a:gd name="connsiteY5" fmla="*/ 1134461 h 1134461"/>
                  <a:gd name="connsiteX6" fmla="*/ 113446 w 1786554"/>
                  <a:gd name="connsiteY6" fmla="*/ 1134461 h 1134461"/>
                  <a:gd name="connsiteX7" fmla="*/ 0 w 1786554"/>
                  <a:gd name="connsiteY7" fmla="*/ 1021015 h 1134461"/>
                  <a:gd name="connsiteX8" fmla="*/ 0 w 1786554"/>
                  <a:gd name="connsiteY8" fmla="*/ 113446 h 113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6554" h="1134461">
                    <a:moveTo>
                      <a:pt x="0" y="113446"/>
                    </a:moveTo>
                    <a:cubicBezTo>
                      <a:pt x="0" y="50792"/>
                      <a:pt x="50792" y="0"/>
                      <a:pt x="113446" y="0"/>
                    </a:cubicBezTo>
                    <a:lnTo>
                      <a:pt x="1673108" y="0"/>
                    </a:lnTo>
                    <a:cubicBezTo>
                      <a:pt x="1735762" y="0"/>
                      <a:pt x="1786554" y="50792"/>
                      <a:pt x="1786554" y="113446"/>
                    </a:cubicBezTo>
                    <a:lnTo>
                      <a:pt x="1786554" y="1021015"/>
                    </a:lnTo>
                    <a:cubicBezTo>
                      <a:pt x="1786554" y="1083669"/>
                      <a:pt x="1735762" y="1134461"/>
                      <a:pt x="1673108" y="1134461"/>
                    </a:cubicBezTo>
                    <a:lnTo>
                      <a:pt x="113446" y="1134461"/>
                    </a:lnTo>
                    <a:cubicBezTo>
                      <a:pt x="50792" y="1134461"/>
                      <a:pt x="0" y="1083669"/>
                      <a:pt x="0" y="1021015"/>
                    </a:cubicBezTo>
                    <a:lnTo>
                      <a:pt x="0" y="113446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7047" tIns="117047" rIns="117047" bIns="117047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800" b="1" dirty="0">
                    <a:latin typeface="+mn-ea"/>
                  </a:rPr>
                  <a:t>质量体系员</a:t>
                </a:r>
                <a:endParaRPr lang="zh-CN" altLang="en-US" sz="2800" b="1" kern="1200" dirty="0">
                  <a:latin typeface="+mn-ea"/>
                </a:endParaRPr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8955087" y="5791576"/>
              <a:ext cx="896247" cy="3062765"/>
              <a:chOff x="1343609" y="5214961"/>
              <a:chExt cx="3318067" cy="1323042"/>
            </a:xfrm>
          </p:grpSpPr>
          <p:sp>
            <p:nvSpPr>
              <p:cNvPr id="80" name="圆角矩形 79"/>
              <p:cNvSpPr/>
              <p:nvPr/>
            </p:nvSpPr>
            <p:spPr>
              <a:xfrm>
                <a:off x="1343609" y="5214961"/>
                <a:ext cx="2986260" cy="1134461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1" name="任意多边形 80"/>
              <p:cNvSpPr/>
              <p:nvPr/>
            </p:nvSpPr>
            <p:spPr>
              <a:xfrm>
                <a:off x="1675416" y="5403542"/>
                <a:ext cx="2986260" cy="1134461"/>
              </a:xfrm>
              <a:custGeom>
                <a:avLst/>
                <a:gdLst>
                  <a:gd name="connsiteX0" fmla="*/ 0 w 1786554"/>
                  <a:gd name="connsiteY0" fmla="*/ 113446 h 1134461"/>
                  <a:gd name="connsiteX1" fmla="*/ 113446 w 1786554"/>
                  <a:gd name="connsiteY1" fmla="*/ 0 h 1134461"/>
                  <a:gd name="connsiteX2" fmla="*/ 1673108 w 1786554"/>
                  <a:gd name="connsiteY2" fmla="*/ 0 h 1134461"/>
                  <a:gd name="connsiteX3" fmla="*/ 1786554 w 1786554"/>
                  <a:gd name="connsiteY3" fmla="*/ 113446 h 1134461"/>
                  <a:gd name="connsiteX4" fmla="*/ 1786554 w 1786554"/>
                  <a:gd name="connsiteY4" fmla="*/ 1021015 h 1134461"/>
                  <a:gd name="connsiteX5" fmla="*/ 1673108 w 1786554"/>
                  <a:gd name="connsiteY5" fmla="*/ 1134461 h 1134461"/>
                  <a:gd name="connsiteX6" fmla="*/ 113446 w 1786554"/>
                  <a:gd name="connsiteY6" fmla="*/ 1134461 h 1134461"/>
                  <a:gd name="connsiteX7" fmla="*/ 0 w 1786554"/>
                  <a:gd name="connsiteY7" fmla="*/ 1021015 h 1134461"/>
                  <a:gd name="connsiteX8" fmla="*/ 0 w 1786554"/>
                  <a:gd name="connsiteY8" fmla="*/ 113446 h 1134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6554" h="1134461">
                    <a:moveTo>
                      <a:pt x="0" y="113446"/>
                    </a:moveTo>
                    <a:cubicBezTo>
                      <a:pt x="0" y="50792"/>
                      <a:pt x="50792" y="0"/>
                      <a:pt x="113446" y="0"/>
                    </a:cubicBezTo>
                    <a:lnTo>
                      <a:pt x="1673108" y="0"/>
                    </a:lnTo>
                    <a:cubicBezTo>
                      <a:pt x="1735762" y="0"/>
                      <a:pt x="1786554" y="50792"/>
                      <a:pt x="1786554" y="113446"/>
                    </a:cubicBezTo>
                    <a:lnTo>
                      <a:pt x="1786554" y="1021015"/>
                    </a:lnTo>
                    <a:cubicBezTo>
                      <a:pt x="1786554" y="1083669"/>
                      <a:pt x="1735762" y="1134461"/>
                      <a:pt x="1673108" y="1134461"/>
                    </a:cubicBezTo>
                    <a:lnTo>
                      <a:pt x="113446" y="1134461"/>
                    </a:lnTo>
                    <a:cubicBezTo>
                      <a:pt x="50792" y="1134461"/>
                      <a:pt x="0" y="1083669"/>
                      <a:pt x="0" y="1021015"/>
                    </a:cubicBezTo>
                    <a:lnTo>
                      <a:pt x="0" y="113446"/>
                    </a:lnTo>
                    <a:close/>
                  </a:path>
                </a:pathLst>
              </a:custGeom>
              <a:solidFill>
                <a:srgbClr val="92D050">
                  <a:alpha val="90000"/>
                </a:srgb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7047" tIns="117047" rIns="117047" bIns="117047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800" b="1" kern="1200" dirty="0">
                    <a:latin typeface="+mn-ea"/>
                  </a:rPr>
                  <a:t>精益生产专员</a:t>
                </a:r>
              </a:p>
            </p:txBody>
          </p:sp>
        </p:grpSp>
        <p:sp>
          <p:nvSpPr>
            <p:cNvPr id="85" name="右大括号 84"/>
            <p:cNvSpPr/>
            <p:nvPr/>
          </p:nvSpPr>
          <p:spPr>
            <a:xfrm rot="16200000">
              <a:off x="9899985" y="3917975"/>
              <a:ext cx="783608" cy="3106856"/>
            </a:xfrm>
            <a:prstGeom prst="rightBrace">
              <a:avLst/>
            </a:pr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右大括号 93"/>
            <p:cNvSpPr/>
            <p:nvPr/>
          </p:nvSpPr>
          <p:spPr>
            <a:xfrm rot="16200000">
              <a:off x="7339083" y="1702730"/>
              <a:ext cx="783608" cy="3106856"/>
            </a:xfrm>
            <a:prstGeom prst="rightBrace">
              <a:avLst/>
            </a:pr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6070438" y="1661360"/>
              <a:ext cx="2986260" cy="113446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任意多边形 47"/>
            <p:cNvSpPr/>
            <p:nvPr/>
          </p:nvSpPr>
          <p:spPr>
            <a:xfrm>
              <a:off x="6402245" y="1849941"/>
              <a:ext cx="2986260" cy="1134461"/>
            </a:xfrm>
            <a:custGeom>
              <a:avLst/>
              <a:gdLst>
                <a:gd name="connsiteX0" fmla="*/ 0 w 1786554"/>
                <a:gd name="connsiteY0" fmla="*/ 113446 h 1134461"/>
                <a:gd name="connsiteX1" fmla="*/ 113446 w 1786554"/>
                <a:gd name="connsiteY1" fmla="*/ 0 h 1134461"/>
                <a:gd name="connsiteX2" fmla="*/ 1673108 w 1786554"/>
                <a:gd name="connsiteY2" fmla="*/ 0 h 1134461"/>
                <a:gd name="connsiteX3" fmla="*/ 1786554 w 1786554"/>
                <a:gd name="connsiteY3" fmla="*/ 113446 h 1134461"/>
                <a:gd name="connsiteX4" fmla="*/ 1786554 w 1786554"/>
                <a:gd name="connsiteY4" fmla="*/ 1021015 h 1134461"/>
                <a:gd name="connsiteX5" fmla="*/ 1673108 w 1786554"/>
                <a:gd name="connsiteY5" fmla="*/ 1134461 h 1134461"/>
                <a:gd name="connsiteX6" fmla="*/ 113446 w 1786554"/>
                <a:gd name="connsiteY6" fmla="*/ 1134461 h 1134461"/>
                <a:gd name="connsiteX7" fmla="*/ 0 w 1786554"/>
                <a:gd name="connsiteY7" fmla="*/ 1021015 h 1134461"/>
                <a:gd name="connsiteX8" fmla="*/ 0 w 1786554"/>
                <a:gd name="connsiteY8" fmla="*/ 113446 h 113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6554" h="1134461">
                  <a:moveTo>
                    <a:pt x="0" y="113446"/>
                  </a:moveTo>
                  <a:cubicBezTo>
                    <a:pt x="0" y="50792"/>
                    <a:pt x="50792" y="0"/>
                    <a:pt x="113446" y="0"/>
                  </a:cubicBezTo>
                  <a:lnTo>
                    <a:pt x="1673108" y="0"/>
                  </a:lnTo>
                  <a:cubicBezTo>
                    <a:pt x="1735762" y="0"/>
                    <a:pt x="1786554" y="50792"/>
                    <a:pt x="1786554" y="113446"/>
                  </a:cubicBezTo>
                  <a:lnTo>
                    <a:pt x="1786554" y="1021015"/>
                  </a:lnTo>
                  <a:cubicBezTo>
                    <a:pt x="1786554" y="1083669"/>
                    <a:pt x="1735762" y="1134461"/>
                    <a:pt x="1673108" y="1134461"/>
                  </a:cubicBezTo>
                  <a:lnTo>
                    <a:pt x="113446" y="1134461"/>
                  </a:lnTo>
                  <a:cubicBezTo>
                    <a:pt x="50792" y="1134461"/>
                    <a:pt x="0" y="1083669"/>
                    <a:pt x="0" y="1021015"/>
                  </a:cubicBezTo>
                  <a:lnTo>
                    <a:pt x="0" y="11344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047" tIns="117047" rIns="117047" bIns="117047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1" dirty="0">
                  <a:latin typeface="+mn-ea"/>
                </a:rPr>
                <a:t>支持</a:t>
              </a:r>
              <a:r>
                <a:rPr lang="zh-CN" altLang="en-US" sz="2800" b="1" kern="1200" dirty="0">
                  <a:latin typeface="+mn-ea"/>
                </a:rPr>
                <a:t>部</a:t>
              </a:r>
            </a:p>
          </p:txBody>
        </p:sp>
      </p:grpSp>
      <p:sp>
        <p:nvSpPr>
          <p:cNvPr id="97" name="圆角矩形 96"/>
          <p:cNvSpPr/>
          <p:nvPr/>
        </p:nvSpPr>
        <p:spPr>
          <a:xfrm>
            <a:off x="14713438" y="3597923"/>
            <a:ext cx="2986260" cy="101905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8" name="任意多边形 97"/>
          <p:cNvSpPr/>
          <p:nvPr/>
        </p:nvSpPr>
        <p:spPr>
          <a:xfrm>
            <a:off x="15045244" y="3767320"/>
            <a:ext cx="2986260" cy="1019056"/>
          </a:xfrm>
          <a:custGeom>
            <a:avLst/>
            <a:gdLst>
              <a:gd name="connsiteX0" fmla="*/ 0 w 1786554"/>
              <a:gd name="connsiteY0" fmla="*/ 113446 h 1134461"/>
              <a:gd name="connsiteX1" fmla="*/ 113446 w 1786554"/>
              <a:gd name="connsiteY1" fmla="*/ 0 h 1134461"/>
              <a:gd name="connsiteX2" fmla="*/ 1673108 w 1786554"/>
              <a:gd name="connsiteY2" fmla="*/ 0 h 1134461"/>
              <a:gd name="connsiteX3" fmla="*/ 1786554 w 1786554"/>
              <a:gd name="connsiteY3" fmla="*/ 113446 h 1134461"/>
              <a:gd name="connsiteX4" fmla="*/ 1786554 w 1786554"/>
              <a:gd name="connsiteY4" fmla="*/ 1021015 h 1134461"/>
              <a:gd name="connsiteX5" fmla="*/ 1673108 w 1786554"/>
              <a:gd name="connsiteY5" fmla="*/ 1134461 h 1134461"/>
              <a:gd name="connsiteX6" fmla="*/ 113446 w 1786554"/>
              <a:gd name="connsiteY6" fmla="*/ 1134461 h 1134461"/>
              <a:gd name="connsiteX7" fmla="*/ 0 w 1786554"/>
              <a:gd name="connsiteY7" fmla="*/ 1021015 h 1134461"/>
              <a:gd name="connsiteX8" fmla="*/ 0 w 1786554"/>
              <a:gd name="connsiteY8" fmla="*/ 113446 h 113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6554" h="1134461">
                <a:moveTo>
                  <a:pt x="0" y="113446"/>
                </a:moveTo>
                <a:cubicBezTo>
                  <a:pt x="0" y="50792"/>
                  <a:pt x="50792" y="0"/>
                  <a:pt x="113446" y="0"/>
                </a:cubicBezTo>
                <a:lnTo>
                  <a:pt x="1673108" y="0"/>
                </a:lnTo>
                <a:cubicBezTo>
                  <a:pt x="1735762" y="0"/>
                  <a:pt x="1786554" y="50792"/>
                  <a:pt x="1786554" y="113446"/>
                </a:cubicBezTo>
                <a:lnTo>
                  <a:pt x="1786554" y="1021015"/>
                </a:lnTo>
                <a:cubicBezTo>
                  <a:pt x="1786554" y="1083669"/>
                  <a:pt x="1735762" y="1134461"/>
                  <a:pt x="1673108" y="1134461"/>
                </a:cubicBezTo>
                <a:lnTo>
                  <a:pt x="113446" y="1134461"/>
                </a:lnTo>
                <a:cubicBezTo>
                  <a:pt x="50792" y="1134461"/>
                  <a:pt x="0" y="1083669"/>
                  <a:pt x="0" y="1021015"/>
                </a:cubicBezTo>
                <a:lnTo>
                  <a:pt x="0" y="11344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047" tIns="117047" rIns="117047" bIns="117047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800" dirty="0">
                <a:latin typeface="+mn-ea"/>
              </a:rPr>
              <a:t>IE</a:t>
            </a:r>
            <a:r>
              <a:rPr lang="zh-CN" altLang="en-US" sz="2800" b="0" kern="1200" dirty="0">
                <a:latin typeface="+mn-ea"/>
              </a:rPr>
              <a:t>组组长</a:t>
            </a:r>
          </a:p>
        </p:txBody>
      </p:sp>
      <p:sp>
        <p:nvSpPr>
          <p:cNvPr id="100" name="圆角矩形 99"/>
          <p:cNvSpPr/>
          <p:nvPr/>
        </p:nvSpPr>
        <p:spPr>
          <a:xfrm>
            <a:off x="19412815" y="3629607"/>
            <a:ext cx="2986260" cy="101905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1" name="任意多边形 100"/>
          <p:cNvSpPr/>
          <p:nvPr/>
        </p:nvSpPr>
        <p:spPr>
          <a:xfrm>
            <a:off x="19744622" y="3799003"/>
            <a:ext cx="2986260" cy="1019056"/>
          </a:xfrm>
          <a:custGeom>
            <a:avLst/>
            <a:gdLst>
              <a:gd name="connsiteX0" fmla="*/ 0 w 1786554"/>
              <a:gd name="connsiteY0" fmla="*/ 113446 h 1134461"/>
              <a:gd name="connsiteX1" fmla="*/ 113446 w 1786554"/>
              <a:gd name="connsiteY1" fmla="*/ 0 h 1134461"/>
              <a:gd name="connsiteX2" fmla="*/ 1673108 w 1786554"/>
              <a:gd name="connsiteY2" fmla="*/ 0 h 1134461"/>
              <a:gd name="connsiteX3" fmla="*/ 1786554 w 1786554"/>
              <a:gd name="connsiteY3" fmla="*/ 113446 h 1134461"/>
              <a:gd name="connsiteX4" fmla="*/ 1786554 w 1786554"/>
              <a:gd name="connsiteY4" fmla="*/ 1021015 h 1134461"/>
              <a:gd name="connsiteX5" fmla="*/ 1673108 w 1786554"/>
              <a:gd name="connsiteY5" fmla="*/ 1134461 h 1134461"/>
              <a:gd name="connsiteX6" fmla="*/ 113446 w 1786554"/>
              <a:gd name="connsiteY6" fmla="*/ 1134461 h 1134461"/>
              <a:gd name="connsiteX7" fmla="*/ 0 w 1786554"/>
              <a:gd name="connsiteY7" fmla="*/ 1021015 h 1134461"/>
              <a:gd name="connsiteX8" fmla="*/ 0 w 1786554"/>
              <a:gd name="connsiteY8" fmla="*/ 113446 h 113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6554" h="1134461">
                <a:moveTo>
                  <a:pt x="0" y="113446"/>
                </a:moveTo>
                <a:cubicBezTo>
                  <a:pt x="0" y="50792"/>
                  <a:pt x="50792" y="0"/>
                  <a:pt x="113446" y="0"/>
                </a:cubicBezTo>
                <a:lnTo>
                  <a:pt x="1673108" y="0"/>
                </a:lnTo>
                <a:cubicBezTo>
                  <a:pt x="1735762" y="0"/>
                  <a:pt x="1786554" y="50792"/>
                  <a:pt x="1786554" y="113446"/>
                </a:cubicBezTo>
                <a:lnTo>
                  <a:pt x="1786554" y="1021015"/>
                </a:lnTo>
                <a:cubicBezTo>
                  <a:pt x="1786554" y="1083669"/>
                  <a:pt x="1735762" y="1134461"/>
                  <a:pt x="1673108" y="1134461"/>
                </a:cubicBezTo>
                <a:lnTo>
                  <a:pt x="113446" y="1134461"/>
                </a:lnTo>
                <a:cubicBezTo>
                  <a:pt x="50792" y="1134461"/>
                  <a:pt x="0" y="1083669"/>
                  <a:pt x="0" y="1021015"/>
                </a:cubicBezTo>
                <a:lnTo>
                  <a:pt x="0" y="11344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047" tIns="117047" rIns="117047" bIns="117047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800" b="0" kern="1200" dirty="0">
                <a:latin typeface="+mn-ea"/>
              </a:rPr>
              <a:t>计划组组长</a:t>
            </a:r>
          </a:p>
        </p:txBody>
      </p:sp>
      <p:grpSp>
        <p:nvGrpSpPr>
          <p:cNvPr id="103" name="组合 102"/>
          <p:cNvGrpSpPr/>
          <p:nvPr/>
        </p:nvGrpSpPr>
        <p:grpSpPr>
          <a:xfrm>
            <a:off x="16090250" y="5682037"/>
            <a:ext cx="896247" cy="2751199"/>
            <a:chOff x="1343609" y="5214961"/>
            <a:chExt cx="3318067" cy="1323042"/>
          </a:xfrm>
        </p:grpSpPr>
        <p:sp>
          <p:nvSpPr>
            <p:cNvPr id="118" name="圆角矩形 117"/>
            <p:cNvSpPr/>
            <p:nvPr/>
          </p:nvSpPr>
          <p:spPr>
            <a:xfrm>
              <a:off x="1343609" y="5214961"/>
              <a:ext cx="2986260" cy="113446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9" name="任意多边形 118"/>
            <p:cNvSpPr/>
            <p:nvPr/>
          </p:nvSpPr>
          <p:spPr>
            <a:xfrm>
              <a:off x="1675416" y="5403542"/>
              <a:ext cx="2986260" cy="1134461"/>
            </a:xfrm>
            <a:custGeom>
              <a:avLst/>
              <a:gdLst>
                <a:gd name="connsiteX0" fmla="*/ 0 w 1786554"/>
                <a:gd name="connsiteY0" fmla="*/ 113446 h 1134461"/>
                <a:gd name="connsiteX1" fmla="*/ 113446 w 1786554"/>
                <a:gd name="connsiteY1" fmla="*/ 0 h 1134461"/>
                <a:gd name="connsiteX2" fmla="*/ 1673108 w 1786554"/>
                <a:gd name="connsiteY2" fmla="*/ 0 h 1134461"/>
                <a:gd name="connsiteX3" fmla="*/ 1786554 w 1786554"/>
                <a:gd name="connsiteY3" fmla="*/ 113446 h 1134461"/>
                <a:gd name="connsiteX4" fmla="*/ 1786554 w 1786554"/>
                <a:gd name="connsiteY4" fmla="*/ 1021015 h 1134461"/>
                <a:gd name="connsiteX5" fmla="*/ 1673108 w 1786554"/>
                <a:gd name="connsiteY5" fmla="*/ 1134461 h 1134461"/>
                <a:gd name="connsiteX6" fmla="*/ 113446 w 1786554"/>
                <a:gd name="connsiteY6" fmla="*/ 1134461 h 1134461"/>
                <a:gd name="connsiteX7" fmla="*/ 0 w 1786554"/>
                <a:gd name="connsiteY7" fmla="*/ 1021015 h 1134461"/>
                <a:gd name="connsiteX8" fmla="*/ 0 w 1786554"/>
                <a:gd name="connsiteY8" fmla="*/ 113446 h 113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6554" h="1134461">
                  <a:moveTo>
                    <a:pt x="0" y="113446"/>
                  </a:moveTo>
                  <a:cubicBezTo>
                    <a:pt x="0" y="50792"/>
                    <a:pt x="50792" y="0"/>
                    <a:pt x="113446" y="0"/>
                  </a:cubicBezTo>
                  <a:lnTo>
                    <a:pt x="1673108" y="0"/>
                  </a:lnTo>
                  <a:cubicBezTo>
                    <a:pt x="1735762" y="0"/>
                    <a:pt x="1786554" y="50792"/>
                    <a:pt x="1786554" y="113446"/>
                  </a:cubicBezTo>
                  <a:lnTo>
                    <a:pt x="1786554" y="1021015"/>
                  </a:lnTo>
                  <a:cubicBezTo>
                    <a:pt x="1786554" y="1083669"/>
                    <a:pt x="1735762" y="1134461"/>
                    <a:pt x="1673108" y="1134461"/>
                  </a:cubicBezTo>
                  <a:lnTo>
                    <a:pt x="113446" y="1134461"/>
                  </a:lnTo>
                  <a:cubicBezTo>
                    <a:pt x="50792" y="1134461"/>
                    <a:pt x="0" y="1083669"/>
                    <a:pt x="0" y="1021015"/>
                  </a:cubicBezTo>
                  <a:lnTo>
                    <a:pt x="0" y="113446"/>
                  </a:lnTo>
                  <a:close/>
                </a:path>
              </a:pathLst>
            </a:custGeom>
            <a:solidFill>
              <a:srgbClr val="92D050">
                <a:alpha val="90000"/>
              </a:srgb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047" tIns="117047" rIns="117047" bIns="117047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800" b="1" dirty="0">
                  <a:latin typeface="+mn-ea"/>
                </a:rPr>
                <a:t>IE</a:t>
              </a:r>
              <a:r>
                <a:rPr lang="zh-CN" altLang="en-US" sz="2800" b="1" dirty="0">
                  <a:latin typeface="+mn-ea"/>
                </a:rPr>
                <a:t>工程师</a:t>
              </a:r>
              <a:endParaRPr lang="zh-CN" altLang="en-US" sz="2800" b="1" kern="1200" dirty="0">
                <a:latin typeface="+mn-ea"/>
              </a:endParaRPr>
            </a:p>
          </p:txBody>
        </p:sp>
      </p:grpSp>
      <p:sp>
        <p:nvSpPr>
          <p:cNvPr id="104" name="右大括号 103"/>
          <p:cNvSpPr/>
          <p:nvPr/>
        </p:nvSpPr>
        <p:spPr>
          <a:xfrm rot="16200000">
            <a:off x="16126955" y="3657406"/>
            <a:ext cx="703894" cy="3106856"/>
          </a:xfrm>
          <a:prstGeom prst="rightBrace">
            <a:avLst/>
          </a:pr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" name="组合 104"/>
          <p:cNvGrpSpPr/>
          <p:nvPr/>
        </p:nvGrpSpPr>
        <p:grpSpPr>
          <a:xfrm>
            <a:off x="20862975" y="5485965"/>
            <a:ext cx="896247" cy="2751199"/>
            <a:chOff x="1343609" y="5214961"/>
            <a:chExt cx="3318067" cy="1323042"/>
          </a:xfrm>
        </p:grpSpPr>
        <p:sp>
          <p:nvSpPr>
            <p:cNvPr id="116" name="圆角矩形 115"/>
            <p:cNvSpPr/>
            <p:nvPr/>
          </p:nvSpPr>
          <p:spPr>
            <a:xfrm>
              <a:off x="1343609" y="5214961"/>
              <a:ext cx="2986260" cy="113446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7" name="任意多边形 116"/>
            <p:cNvSpPr/>
            <p:nvPr/>
          </p:nvSpPr>
          <p:spPr>
            <a:xfrm>
              <a:off x="1675416" y="5403542"/>
              <a:ext cx="2986260" cy="1134461"/>
            </a:xfrm>
            <a:custGeom>
              <a:avLst/>
              <a:gdLst>
                <a:gd name="connsiteX0" fmla="*/ 0 w 1786554"/>
                <a:gd name="connsiteY0" fmla="*/ 113446 h 1134461"/>
                <a:gd name="connsiteX1" fmla="*/ 113446 w 1786554"/>
                <a:gd name="connsiteY1" fmla="*/ 0 h 1134461"/>
                <a:gd name="connsiteX2" fmla="*/ 1673108 w 1786554"/>
                <a:gd name="connsiteY2" fmla="*/ 0 h 1134461"/>
                <a:gd name="connsiteX3" fmla="*/ 1786554 w 1786554"/>
                <a:gd name="connsiteY3" fmla="*/ 113446 h 1134461"/>
                <a:gd name="connsiteX4" fmla="*/ 1786554 w 1786554"/>
                <a:gd name="connsiteY4" fmla="*/ 1021015 h 1134461"/>
                <a:gd name="connsiteX5" fmla="*/ 1673108 w 1786554"/>
                <a:gd name="connsiteY5" fmla="*/ 1134461 h 1134461"/>
                <a:gd name="connsiteX6" fmla="*/ 113446 w 1786554"/>
                <a:gd name="connsiteY6" fmla="*/ 1134461 h 1134461"/>
                <a:gd name="connsiteX7" fmla="*/ 0 w 1786554"/>
                <a:gd name="connsiteY7" fmla="*/ 1021015 h 1134461"/>
                <a:gd name="connsiteX8" fmla="*/ 0 w 1786554"/>
                <a:gd name="connsiteY8" fmla="*/ 113446 h 113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6554" h="1134461">
                  <a:moveTo>
                    <a:pt x="0" y="113446"/>
                  </a:moveTo>
                  <a:cubicBezTo>
                    <a:pt x="0" y="50792"/>
                    <a:pt x="50792" y="0"/>
                    <a:pt x="113446" y="0"/>
                  </a:cubicBezTo>
                  <a:lnTo>
                    <a:pt x="1673108" y="0"/>
                  </a:lnTo>
                  <a:cubicBezTo>
                    <a:pt x="1735762" y="0"/>
                    <a:pt x="1786554" y="50792"/>
                    <a:pt x="1786554" y="113446"/>
                  </a:cubicBezTo>
                  <a:lnTo>
                    <a:pt x="1786554" y="1021015"/>
                  </a:lnTo>
                  <a:cubicBezTo>
                    <a:pt x="1786554" y="1083669"/>
                    <a:pt x="1735762" y="1134461"/>
                    <a:pt x="1673108" y="1134461"/>
                  </a:cubicBezTo>
                  <a:lnTo>
                    <a:pt x="113446" y="1134461"/>
                  </a:lnTo>
                  <a:cubicBezTo>
                    <a:pt x="50792" y="1134461"/>
                    <a:pt x="0" y="1083669"/>
                    <a:pt x="0" y="1021015"/>
                  </a:cubicBezTo>
                  <a:lnTo>
                    <a:pt x="0" y="113446"/>
                  </a:lnTo>
                  <a:close/>
                </a:path>
              </a:pathLst>
            </a:custGeom>
            <a:solidFill>
              <a:srgbClr val="92D050">
                <a:alpha val="90000"/>
              </a:srgb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047" tIns="117047" rIns="117047" bIns="117047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1" dirty="0">
                  <a:latin typeface="+mn-ea"/>
                </a:rPr>
                <a:t>物资计划员</a:t>
              </a:r>
              <a:endParaRPr lang="zh-CN" altLang="en-US" sz="2800" b="1" kern="1200" dirty="0">
                <a:latin typeface="+mn-ea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19724546" y="5485966"/>
            <a:ext cx="896247" cy="2751199"/>
            <a:chOff x="1343609" y="5214961"/>
            <a:chExt cx="3318067" cy="1323042"/>
          </a:xfrm>
        </p:grpSpPr>
        <p:sp>
          <p:nvSpPr>
            <p:cNvPr id="112" name="圆角矩形 111"/>
            <p:cNvSpPr/>
            <p:nvPr/>
          </p:nvSpPr>
          <p:spPr>
            <a:xfrm>
              <a:off x="1343609" y="5214961"/>
              <a:ext cx="2986260" cy="113446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3" name="任意多边形 112"/>
            <p:cNvSpPr/>
            <p:nvPr/>
          </p:nvSpPr>
          <p:spPr>
            <a:xfrm>
              <a:off x="1675416" y="5403542"/>
              <a:ext cx="2986260" cy="1134461"/>
            </a:xfrm>
            <a:custGeom>
              <a:avLst/>
              <a:gdLst>
                <a:gd name="connsiteX0" fmla="*/ 0 w 1786554"/>
                <a:gd name="connsiteY0" fmla="*/ 113446 h 1134461"/>
                <a:gd name="connsiteX1" fmla="*/ 113446 w 1786554"/>
                <a:gd name="connsiteY1" fmla="*/ 0 h 1134461"/>
                <a:gd name="connsiteX2" fmla="*/ 1673108 w 1786554"/>
                <a:gd name="connsiteY2" fmla="*/ 0 h 1134461"/>
                <a:gd name="connsiteX3" fmla="*/ 1786554 w 1786554"/>
                <a:gd name="connsiteY3" fmla="*/ 113446 h 1134461"/>
                <a:gd name="connsiteX4" fmla="*/ 1786554 w 1786554"/>
                <a:gd name="connsiteY4" fmla="*/ 1021015 h 1134461"/>
                <a:gd name="connsiteX5" fmla="*/ 1673108 w 1786554"/>
                <a:gd name="connsiteY5" fmla="*/ 1134461 h 1134461"/>
                <a:gd name="connsiteX6" fmla="*/ 113446 w 1786554"/>
                <a:gd name="connsiteY6" fmla="*/ 1134461 h 1134461"/>
                <a:gd name="connsiteX7" fmla="*/ 0 w 1786554"/>
                <a:gd name="connsiteY7" fmla="*/ 1021015 h 1134461"/>
                <a:gd name="connsiteX8" fmla="*/ 0 w 1786554"/>
                <a:gd name="connsiteY8" fmla="*/ 113446 h 113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6554" h="1134461">
                  <a:moveTo>
                    <a:pt x="0" y="113446"/>
                  </a:moveTo>
                  <a:cubicBezTo>
                    <a:pt x="0" y="50792"/>
                    <a:pt x="50792" y="0"/>
                    <a:pt x="113446" y="0"/>
                  </a:cubicBezTo>
                  <a:lnTo>
                    <a:pt x="1673108" y="0"/>
                  </a:lnTo>
                  <a:cubicBezTo>
                    <a:pt x="1735762" y="0"/>
                    <a:pt x="1786554" y="50792"/>
                    <a:pt x="1786554" y="113446"/>
                  </a:cubicBezTo>
                  <a:lnTo>
                    <a:pt x="1786554" y="1021015"/>
                  </a:lnTo>
                  <a:cubicBezTo>
                    <a:pt x="1786554" y="1083669"/>
                    <a:pt x="1735762" y="1134461"/>
                    <a:pt x="1673108" y="1134461"/>
                  </a:cubicBezTo>
                  <a:lnTo>
                    <a:pt x="113446" y="1134461"/>
                  </a:lnTo>
                  <a:cubicBezTo>
                    <a:pt x="50792" y="1134461"/>
                    <a:pt x="0" y="1083669"/>
                    <a:pt x="0" y="1021015"/>
                  </a:cubicBezTo>
                  <a:lnTo>
                    <a:pt x="0" y="113446"/>
                  </a:lnTo>
                  <a:close/>
                </a:path>
              </a:pathLst>
            </a:custGeom>
            <a:solidFill>
              <a:srgbClr val="92D050">
                <a:alpha val="90000"/>
              </a:srgb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047" tIns="117047" rIns="117047" bIns="117047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1" kern="1200" dirty="0">
                  <a:latin typeface="+mn-ea"/>
                </a:rPr>
                <a:t>生产计划员</a:t>
              </a:r>
            </a:p>
          </p:txBody>
        </p:sp>
      </p:grpSp>
      <p:sp>
        <p:nvSpPr>
          <p:cNvPr id="108" name="右大括号 107"/>
          <p:cNvSpPr/>
          <p:nvPr/>
        </p:nvSpPr>
        <p:spPr>
          <a:xfrm rot="16200000">
            <a:off x="20474346" y="3598584"/>
            <a:ext cx="703894" cy="3106856"/>
          </a:xfrm>
          <a:prstGeom prst="rightBrace">
            <a:avLst/>
          </a:pr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右大括号 108"/>
          <p:cNvSpPr/>
          <p:nvPr/>
        </p:nvSpPr>
        <p:spPr>
          <a:xfrm rot="16200000">
            <a:off x="18148399" y="1655041"/>
            <a:ext cx="703894" cy="3106856"/>
          </a:xfrm>
          <a:prstGeom prst="rightBrace">
            <a:avLst/>
          </a:pr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圆角矩形 109"/>
          <p:cNvSpPr/>
          <p:nvPr/>
        </p:nvSpPr>
        <p:spPr>
          <a:xfrm>
            <a:off x="16839897" y="1775905"/>
            <a:ext cx="2986260" cy="1019056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1" name="任意多边形 110"/>
          <p:cNvSpPr/>
          <p:nvPr/>
        </p:nvSpPr>
        <p:spPr>
          <a:xfrm>
            <a:off x="17171704" y="1945302"/>
            <a:ext cx="2986260" cy="1019056"/>
          </a:xfrm>
          <a:custGeom>
            <a:avLst/>
            <a:gdLst>
              <a:gd name="connsiteX0" fmla="*/ 0 w 1786554"/>
              <a:gd name="connsiteY0" fmla="*/ 113446 h 1134461"/>
              <a:gd name="connsiteX1" fmla="*/ 113446 w 1786554"/>
              <a:gd name="connsiteY1" fmla="*/ 0 h 1134461"/>
              <a:gd name="connsiteX2" fmla="*/ 1673108 w 1786554"/>
              <a:gd name="connsiteY2" fmla="*/ 0 h 1134461"/>
              <a:gd name="connsiteX3" fmla="*/ 1786554 w 1786554"/>
              <a:gd name="connsiteY3" fmla="*/ 113446 h 1134461"/>
              <a:gd name="connsiteX4" fmla="*/ 1786554 w 1786554"/>
              <a:gd name="connsiteY4" fmla="*/ 1021015 h 1134461"/>
              <a:gd name="connsiteX5" fmla="*/ 1673108 w 1786554"/>
              <a:gd name="connsiteY5" fmla="*/ 1134461 h 1134461"/>
              <a:gd name="connsiteX6" fmla="*/ 113446 w 1786554"/>
              <a:gd name="connsiteY6" fmla="*/ 1134461 h 1134461"/>
              <a:gd name="connsiteX7" fmla="*/ 0 w 1786554"/>
              <a:gd name="connsiteY7" fmla="*/ 1021015 h 1134461"/>
              <a:gd name="connsiteX8" fmla="*/ 0 w 1786554"/>
              <a:gd name="connsiteY8" fmla="*/ 113446 h 113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6554" h="1134461">
                <a:moveTo>
                  <a:pt x="0" y="113446"/>
                </a:moveTo>
                <a:cubicBezTo>
                  <a:pt x="0" y="50792"/>
                  <a:pt x="50792" y="0"/>
                  <a:pt x="113446" y="0"/>
                </a:cubicBezTo>
                <a:lnTo>
                  <a:pt x="1673108" y="0"/>
                </a:lnTo>
                <a:cubicBezTo>
                  <a:pt x="1735762" y="0"/>
                  <a:pt x="1786554" y="50792"/>
                  <a:pt x="1786554" y="113446"/>
                </a:cubicBezTo>
                <a:lnTo>
                  <a:pt x="1786554" y="1021015"/>
                </a:lnTo>
                <a:cubicBezTo>
                  <a:pt x="1786554" y="1083669"/>
                  <a:pt x="1735762" y="1134461"/>
                  <a:pt x="1673108" y="1134461"/>
                </a:cubicBezTo>
                <a:lnTo>
                  <a:pt x="113446" y="1134461"/>
                </a:lnTo>
                <a:cubicBezTo>
                  <a:pt x="50792" y="1134461"/>
                  <a:pt x="0" y="1083669"/>
                  <a:pt x="0" y="1021015"/>
                </a:cubicBezTo>
                <a:lnTo>
                  <a:pt x="0" y="11344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047" tIns="117047" rIns="117047" bIns="117047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800" b="1" kern="1200" dirty="0">
                <a:latin typeface="+mn-ea"/>
              </a:rPr>
              <a:t>计划部</a:t>
            </a:r>
          </a:p>
        </p:txBody>
      </p:sp>
      <p:sp>
        <p:nvSpPr>
          <p:cNvPr id="71" name="矩形 70"/>
          <p:cNvSpPr/>
          <p:nvPr/>
        </p:nvSpPr>
        <p:spPr>
          <a:xfrm>
            <a:off x="14486778" y="10068598"/>
            <a:ext cx="9770217" cy="746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14486778" y="10935238"/>
            <a:ext cx="9770217" cy="745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14481670" y="9335587"/>
            <a:ext cx="9770217" cy="599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14486778" y="8526911"/>
            <a:ext cx="964889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3200" b="1" dirty="0">
                <a:latin typeface="+mn-ea"/>
              </a:rPr>
              <a:t>本次招聘各类管理岗位需求：</a:t>
            </a:r>
            <a:br>
              <a:rPr lang="zh-CN" altLang="en-US" sz="2400" dirty="0">
                <a:solidFill>
                  <a:schemeClr val="bg1"/>
                </a:solidFill>
                <a:latin typeface="+mn-ea"/>
              </a:rPr>
            </a:br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</a:rPr>
              <a:t>、</a:t>
            </a:r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IE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</a:rPr>
              <a:t>工程师傅：工业工程专业；男生</a:t>
            </a:r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</a:rPr>
              <a:t>人；</a:t>
            </a:r>
            <a:endParaRPr lang="en-US" altLang="zh-CN" sz="280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</a:rPr>
              <a:t>、生产计划员：工科专业；组织协调能力良好者；男生</a:t>
            </a:r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</a:rPr>
              <a:t>人；</a:t>
            </a:r>
            <a:endParaRPr lang="en-US" altLang="zh-CN" sz="280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3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</a:rPr>
              <a:t>、物资计划员：工科专业；组织协调能力良好者；</a:t>
            </a:r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</a:rPr>
              <a:t>人；</a:t>
            </a:r>
          </a:p>
        </p:txBody>
      </p:sp>
    </p:spTree>
    <p:extLst>
      <p:ext uri="{BB962C8B-B14F-4D97-AF65-F5344CB8AC3E}">
        <p14:creationId xmlns:p14="http://schemas.microsoft.com/office/powerpoint/2010/main" val="384376642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of  this Page"/>
          <p:cNvSpPr txBox="1"/>
          <p:nvPr/>
        </p:nvSpPr>
        <p:spPr>
          <a:xfrm>
            <a:off x="1590262" y="851200"/>
            <a:ext cx="12794630" cy="762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9000">
                <a:solidFill>
                  <a:srgbClr val="322D2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altLang="en-US" sz="6000" spc="70" dirty="0">
                <a:solidFill>
                  <a:srgbClr val="3249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招聘、面试流程</a:t>
            </a:r>
            <a:endParaRPr lang="en-US" altLang="zh-CN" sz="6000" spc="70" dirty="0">
              <a:solidFill>
                <a:srgbClr val="3249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3723495377"/>
              </p:ext>
            </p:extLst>
          </p:nvPr>
        </p:nvGraphicFramePr>
        <p:xfrm>
          <a:off x="5119991" y="1628197"/>
          <a:ext cx="18737633" cy="5914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圆角矩形 5"/>
          <p:cNvSpPr/>
          <p:nvPr/>
        </p:nvSpPr>
        <p:spPr>
          <a:xfrm>
            <a:off x="389106" y="3021367"/>
            <a:ext cx="2996120" cy="2918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想要争取</a:t>
            </a:r>
            <a:endParaRPr lang="en-US" altLang="zh-CN" sz="3200" b="1" dirty="0"/>
          </a:p>
          <a:p>
            <a:pPr algn="ctr"/>
            <a:r>
              <a:rPr lang="zh-CN" altLang="en-US" sz="3200" b="1" dirty="0"/>
              <a:t>面试机会</a:t>
            </a:r>
            <a:endParaRPr lang="en-US" altLang="zh-CN" sz="3200" b="1" dirty="0"/>
          </a:p>
        </p:txBody>
      </p:sp>
      <p:graphicFrame>
        <p:nvGraphicFramePr>
          <p:cNvPr id="58" name="图示 57"/>
          <p:cNvGraphicFramePr/>
          <p:nvPr>
            <p:extLst>
              <p:ext uri="{D42A27DB-BD31-4B8C-83A1-F6EECF244321}">
                <p14:modId xmlns:p14="http://schemas.microsoft.com/office/powerpoint/2010/main" val="899681162"/>
              </p:ext>
            </p:extLst>
          </p:nvPr>
        </p:nvGraphicFramePr>
        <p:xfrm>
          <a:off x="16025780" y="8634996"/>
          <a:ext cx="11114390" cy="3771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下箭头 6"/>
          <p:cNvSpPr/>
          <p:nvPr/>
        </p:nvSpPr>
        <p:spPr>
          <a:xfrm>
            <a:off x="19287789" y="6116130"/>
            <a:ext cx="2081719" cy="260120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</a:rPr>
              <a:t>如可提前实习</a:t>
            </a:r>
          </a:p>
        </p:txBody>
      </p:sp>
      <p:sp>
        <p:nvSpPr>
          <p:cNvPr id="60" name="右箭头 59"/>
          <p:cNvSpPr/>
          <p:nvPr/>
        </p:nvSpPr>
        <p:spPr>
          <a:xfrm>
            <a:off x="3602477" y="3505816"/>
            <a:ext cx="1517514" cy="2159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现场报名</a:t>
            </a:r>
          </a:p>
        </p:txBody>
      </p:sp>
      <p:sp>
        <p:nvSpPr>
          <p:cNvPr id="2" name="矩形 1"/>
          <p:cNvSpPr/>
          <p:nvPr/>
        </p:nvSpPr>
        <p:spPr>
          <a:xfrm>
            <a:off x="17217957" y="12113113"/>
            <a:ext cx="71660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/>
              <a:t>实习期间要求：</a:t>
            </a:r>
            <a:endParaRPr lang="en-US" altLang="zh-CN" sz="2800" b="1" dirty="0"/>
          </a:p>
          <a:p>
            <a:pPr lvl="0"/>
            <a:r>
              <a:rPr lang="en-US" altLang="zh-CN" sz="2800" b="1" dirty="0"/>
              <a:t>1</a:t>
            </a:r>
            <a:r>
              <a:rPr lang="zh-CN" altLang="en-US" sz="2800" b="1" dirty="0"/>
              <a:t>、不能长期请假返校，需在公司上班；</a:t>
            </a:r>
            <a:endParaRPr lang="en-US" altLang="zh-CN" sz="2800" b="1" dirty="0"/>
          </a:p>
          <a:p>
            <a:pPr lvl="0"/>
            <a:r>
              <a:rPr lang="en-US" altLang="zh-CN" sz="2800" b="1" dirty="0"/>
              <a:t>2</a:t>
            </a:r>
            <a:r>
              <a:rPr lang="zh-CN" altLang="en-US" sz="2800" b="1" dirty="0"/>
              <a:t>、可短期几天回校领取毕业证</a:t>
            </a:r>
            <a:r>
              <a:rPr lang="en-US" altLang="zh-CN" sz="2800" b="1" dirty="0"/>
              <a:t>/</a:t>
            </a:r>
            <a:r>
              <a:rPr lang="zh-CN" altLang="en-US" sz="2800" b="1" dirty="0"/>
              <a:t>论文答辩等</a:t>
            </a:r>
            <a:endParaRPr lang="zh-CN" altLang="en-US" sz="2800" dirty="0"/>
          </a:p>
        </p:txBody>
      </p:sp>
      <p:sp>
        <p:nvSpPr>
          <p:cNvPr id="11" name="下箭头 10"/>
          <p:cNvSpPr/>
          <p:nvPr/>
        </p:nvSpPr>
        <p:spPr>
          <a:xfrm>
            <a:off x="9855199" y="5939664"/>
            <a:ext cx="2081719" cy="145335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</a:rPr>
              <a:t>分组</a:t>
            </a:r>
          </a:p>
        </p:txBody>
      </p:sp>
      <p:sp>
        <p:nvSpPr>
          <p:cNvPr id="13" name="矩形 12"/>
          <p:cNvSpPr/>
          <p:nvPr/>
        </p:nvSpPr>
        <p:spPr>
          <a:xfrm>
            <a:off x="9855200" y="7393021"/>
            <a:ext cx="46973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/>
              <a:t>提报设备工程师，分</a:t>
            </a:r>
            <a:r>
              <a:rPr lang="en-US" altLang="zh-CN" sz="2800" b="1" dirty="0"/>
              <a:t>1</a:t>
            </a:r>
            <a:r>
              <a:rPr lang="zh-CN" altLang="en-US" sz="2800" b="1" dirty="0"/>
              <a:t>组</a:t>
            </a:r>
            <a:endParaRPr lang="en-US" altLang="zh-CN" sz="2800" b="1" dirty="0"/>
          </a:p>
          <a:p>
            <a:pPr lvl="0">
              <a:lnSpc>
                <a:spcPct val="150000"/>
              </a:lnSpc>
            </a:pPr>
            <a:r>
              <a:rPr lang="zh-CN" altLang="en-US" sz="2800" b="1" dirty="0"/>
              <a:t>提报工艺工程师，分</a:t>
            </a:r>
            <a:r>
              <a:rPr lang="en-US" altLang="zh-CN" sz="2800" b="1" dirty="0"/>
              <a:t>1</a:t>
            </a:r>
            <a:r>
              <a:rPr lang="zh-CN" altLang="en-US" sz="2800" b="1" dirty="0"/>
              <a:t>组</a:t>
            </a:r>
            <a:endParaRPr lang="en-US" altLang="zh-CN" sz="2800" b="1" dirty="0"/>
          </a:p>
          <a:p>
            <a:pPr lvl="0">
              <a:lnSpc>
                <a:spcPct val="150000"/>
              </a:lnSpc>
            </a:pPr>
            <a:r>
              <a:rPr lang="zh-CN" altLang="en-US" sz="2800" b="1" dirty="0"/>
              <a:t>提报质量工程师，分</a:t>
            </a:r>
            <a:r>
              <a:rPr lang="en-US" altLang="zh-CN" sz="2800" b="1" dirty="0"/>
              <a:t>1</a:t>
            </a:r>
            <a:r>
              <a:rPr lang="zh-CN" altLang="en-US" sz="2800" b="1" dirty="0"/>
              <a:t>组</a:t>
            </a:r>
            <a:endParaRPr lang="en-US" altLang="zh-CN" sz="2800" b="1" dirty="0"/>
          </a:p>
          <a:p>
            <a:pPr lvl="0">
              <a:lnSpc>
                <a:spcPct val="150000"/>
              </a:lnSpc>
            </a:pPr>
            <a:r>
              <a:rPr lang="zh-CN" altLang="en-US" sz="2800" b="1" dirty="0"/>
              <a:t>提报其他岗位，分</a:t>
            </a:r>
            <a:r>
              <a:rPr lang="en-US" altLang="zh-CN" sz="2800" b="1" dirty="0"/>
              <a:t>1</a:t>
            </a:r>
            <a:r>
              <a:rPr lang="zh-CN" altLang="en-US" sz="2800" b="1" dirty="0"/>
              <a:t>组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89106" y="10061136"/>
            <a:ext cx="9391167" cy="3436972"/>
            <a:chOff x="289505" y="8186574"/>
            <a:chExt cx="9391167" cy="3436972"/>
          </a:xfrm>
        </p:grpSpPr>
        <p:sp>
          <p:nvSpPr>
            <p:cNvPr id="14" name="矩形标注 13"/>
            <p:cNvSpPr/>
            <p:nvPr/>
          </p:nvSpPr>
          <p:spPr>
            <a:xfrm>
              <a:off x="289505" y="10354759"/>
              <a:ext cx="7628809" cy="1268787"/>
            </a:xfrm>
            <a:prstGeom prst="wedgeRectCallout">
              <a:avLst>
                <a:gd name="adj1" fmla="val 5812"/>
                <a:gd name="adj2" fmla="val -166866"/>
              </a:avLst>
            </a:prstGeom>
            <a:noFill/>
            <a:ln w="12700" cap="flat" cmpd="sng" algn="ctr">
              <a:solidFill>
                <a:srgbClr val="022E63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kern="0" noProof="0" dirty="0">
                  <a:solidFill>
                    <a:prstClr val="black"/>
                  </a:solidFill>
                  <a:latin typeface="+mn-ea"/>
                </a:rPr>
                <a:t>入职后月薪</a:t>
              </a:r>
              <a:r>
                <a:rPr lang="en-US" altLang="zh-CN" sz="2400" kern="0" dirty="0">
                  <a:solidFill>
                    <a:prstClr val="black"/>
                  </a:solidFill>
                  <a:latin typeface="+mn-ea"/>
                </a:rPr>
                <a:t>6000-10000</a:t>
              </a:r>
              <a:r>
                <a:rPr lang="zh-CN" altLang="en-US" sz="2400" kern="0" dirty="0">
                  <a:solidFill>
                    <a:prstClr val="black"/>
                  </a:solidFill>
                  <a:latin typeface="+mn-ea"/>
                </a:rPr>
                <a:t>元不等（按学历、学校定薪）</a:t>
              </a:r>
              <a:endParaRPr lang="en-US" altLang="zh-CN" sz="2400" kern="0" dirty="0">
                <a:solidFill>
                  <a:prstClr val="black"/>
                </a:solidFill>
                <a:latin typeface="+mn-ea"/>
              </a:endParaRPr>
            </a:p>
            <a:p>
              <a:pPr marL="0" marR="0" lvl="0" indent="0" defTabSz="6858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</a:rPr>
                <a:t>全年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</a:rPr>
                <a:t>14</a:t>
              </a: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</a:rPr>
                <a:t>薪；</a:t>
              </a:r>
              <a:r>
                <a:rPr lang="zh-CN" altLang="en-US" sz="2400" kern="0" dirty="0">
                  <a:solidFill>
                    <a:prstClr val="black"/>
                  </a:solidFill>
                  <a:latin typeface="+mn-ea"/>
                </a:rPr>
                <a:t>宿舍住宿免费，</a:t>
              </a:r>
              <a:r>
                <a:rPr lang="en-US" altLang="zh-CN" sz="2400" kern="0" dirty="0">
                  <a:solidFill>
                    <a:prstClr val="black"/>
                  </a:solidFill>
                  <a:latin typeface="+mn-ea"/>
                </a:rPr>
                <a:t>2-3</a:t>
              </a:r>
              <a:r>
                <a:rPr lang="zh-CN" altLang="en-US" sz="2400" kern="0" dirty="0">
                  <a:solidFill>
                    <a:prstClr val="black"/>
                  </a:solidFill>
                  <a:latin typeface="+mn-ea"/>
                </a:rPr>
                <a:t>人间；有餐补、班车；</a:t>
              </a:r>
              <a:endParaRPr lang="en-US" altLang="zh-CN" sz="2400" kern="0" dirty="0">
                <a:solidFill>
                  <a:prstClr val="black"/>
                </a:solidFill>
                <a:latin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22229" y="8186574"/>
              <a:ext cx="5980924" cy="1876754"/>
              <a:chOff x="467326" y="1007265"/>
              <a:chExt cx="6995335" cy="1711712"/>
            </a:xfrm>
          </p:grpSpPr>
          <p:sp>
            <p:nvSpPr>
              <p:cNvPr id="16" name="任意多边形 15"/>
              <p:cNvSpPr/>
              <p:nvPr/>
            </p:nvSpPr>
            <p:spPr>
              <a:xfrm>
                <a:off x="1794391" y="1007265"/>
                <a:ext cx="5668270" cy="645689"/>
              </a:xfrm>
              <a:custGeom>
                <a:avLst/>
                <a:gdLst>
                  <a:gd name="connsiteX0" fmla="*/ 0 w 1311889"/>
                  <a:gd name="connsiteY0" fmla="*/ 87459 h 874592"/>
                  <a:gd name="connsiteX1" fmla="*/ 87459 w 1311889"/>
                  <a:gd name="connsiteY1" fmla="*/ 0 h 874592"/>
                  <a:gd name="connsiteX2" fmla="*/ 1224430 w 1311889"/>
                  <a:gd name="connsiteY2" fmla="*/ 0 h 874592"/>
                  <a:gd name="connsiteX3" fmla="*/ 1311889 w 1311889"/>
                  <a:gd name="connsiteY3" fmla="*/ 87459 h 874592"/>
                  <a:gd name="connsiteX4" fmla="*/ 1311889 w 1311889"/>
                  <a:gd name="connsiteY4" fmla="*/ 787133 h 874592"/>
                  <a:gd name="connsiteX5" fmla="*/ 1224430 w 1311889"/>
                  <a:gd name="connsiteY5" fmla="*/ 874592 h 874592"/>
                  <a:gd name="connsiteX6" fmla="*/ 87459 w 1311889"/>
                  <a:gd name="connsiteY6" fmla="*/ 874592 h 874592"/>
                  <a:gd name="connsiteX7" fmla="*/ 0 w 1311889"/>
                  <a:gd name="connsiteY7" fmla="*/ 787133 h 874592"/>
                  <a:gd name="connsiteX8" fmla="*/ 0 w 1311889"/>
                  <a:gd name="connsiteY8" fmla="*/ 87459 h 87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1889" h="874592">
                    <a:moveTo>
                      <a:pt x="0" y="87459"/>
                    </a:moveTo>
                    <a:cubicBezTo>
                      <a:pt x="0" y="39157"/>
                      <a:pt x="39157" y="0"/>
                      <a:pt x="87459" y="0"/>
                    </a:cubicBezTo>
                    <a:lnTo>
                      <a:pt x="1224430" y="0"/>
                    </a:lnTo>
                    <a:cubicBezTo>
                      <a:pt x="1272732" y="0"/>
                      <a:pt x="1311889" y="39157"/>
                      <a:pt x="1311889" y="87459"/>
                    </a:cubicBezTo>
                    <a:lnTo>
                      <a:pt x="1311889" y="787133"/>
                    </a:lnTo>
                    <a:cubicBezTo>
                      <a:pt x="1311889" y="835435"/>
                      <a:pt x="1272732" y="874592"/>
                      <a:pt x="1224430" y="874592"/>
                    </a:cubicBezTo>
                    <a:lnTo>
                      <a:pt x="87459" y="874592"/>
                    </a:lnTo>
                    <a:cubicBezTo>
                      <a:pt x="39157" y="874592"/>
                      <a:pt x="0" y="835435"/>
                      <a:pt x="0" y="787133"/>
                    </a:cubicBezTo>
                    <a:lnTo>
                      <a:pt x="0" y="87459"/>
                    </a:lnTo>
                    <a:close/>
                  </a:path>
                </a:pathLst>
              </a:custGeom>
              <a:solidFill>
                <a:srgbClr val="00B050"/>
              </a:solidFill>
              <a:ln w="12700" cap="flat" cmpd="sng" algn="ctr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90386" tIns="90386" rIns="90386" bIns="90386" numCol="1" spcCol="1270" anchor="ctr" anchorCtr="0">
                <a:noAutofit/>
              </a:bodyPr>
              <a:lstStyle/>
              <a:p>
                <a:pPr marL="0" marR="0" lvl="0" indent="0" algn="ctr" defTabSz="7556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ea"/>
                    <a:cs typeface="+mn-cs"/>
                  </a:rPr>
                  <a:t>非一线月度总薪资</a:t>
                </a:r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>
                <a:off x="467326" y="2106864"/>
                <a:ext cx="1984694" cy="612113"/>
              </a:xfrm>
              <a:custGeom>
                <a:avLst/>
                <a:gdLst>
                  <a:gd name="connsiteX0" fmla="*/ 0 w 1311889"/>
                  <a:gd name="connsiteY0" fmla="*/ 87459 h 874592"/>
                  <a:gd name="connsiteX1" fmla="*/ 87459 w 1311889"/>
                  <a:gd name="connsiteY1" fmla="*/ 0 h 874592"/>
                  <a:gd name="connsiteX2" fmla="*/ 1224430 w 1311889"/>
                  <a:gd name="connsiteY2" fmla="*/ 0 h 874592"/>
                  <a:gd name="connsiteX3" fmla="*/ 1311889 w 1311889"/>
                  <a:gd name="connsiteY3" fmla="*/ 87459 h 874592"/>
                  <a:gd name="connsiteX4" fmla="*/ 1311889 w 1311889"/>
                  <a:gd name="connsiteY4" fmla="*/ 787133 h 874592"/>
                  <a:gd name="connsiteX5" fmla="*/ 1224430 w 1311889"/>
                  <a:gd name="connsiteY5" fmla="*/ 874592 h 874592"/>
                  <a:gd name="connsiteX6" fmla="*/ 87459 w 1311889"/>
                  <a:gd name="connsiteY6" fmla="*/ 874592 h 874592"/>
                  <a:gd name="connsiteX7" fmla="*/ 0 w 1311889"/>
                  <a:gd name="connsiteY7" fmla="*/ 787133 h 874592"/>
                  <a:gd name="connsiteX8" fmla="*/ 0 w 1311889"/>
                  <a:gd name="connsiteY8" fmla="*/ 87459 h 87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1889" h="874592">
                    <a:moveTo>
                      <a:pt x="0" y="87459"/>
                    </a:moveTo>
                    <a:cubicBezTo>
                      <a:pt x="0" y="39157"/>
                      <a:pt x="39157" y="0"/>
                      <a:pt x="87459" y="0"/>
                    </a:cubicBezTo>
                    <a:lnTo>
                      <a:pt x="1224430" y="0"/>
                    </a:lnTo>
                    <a:cubicBezTo>
                      <a:pt x="1272732" y="0"/>
                      <a:pt x="1311889" y="39157"/>
                      <a:pt x="1311889" y="87459"/>
                    </a:cubicBezTo>
                    <a:lnTo>
                      <a:pt x="1311889" y="787133"/>
                    </a:lnTo>
                    <a:cubicBezTo>
                      <a:pt x="1311889" y="835435"/>
                      <a:pt x="1272732" y="874592"/>
                      <a:pt x="1224430" y="874592"/>
                    </a:cubicBezTo>
                    <a:lnTo>
                      <a:pt x="87459" y="874592"/>
                    </a:lnTo>
                    <a:cubicBezTo>
                      <a:pt x="39157" y="874592"/>
                      <a:pt x="0" y="835435"/>
                      <a:pt x="0" y="787133"/>
                    </a:cubicBezTo>
                    <a:lnTo>
                      <a:pt x="0" y="87459"/>
                    </a:lnTo>
                    <a:close/>
                  </a:path>
                </a:pathLst>
              </a:custGeom>
              <a:solidFill>
                <a:srgbClr val="2F75B5"/>
              </a:solidFill>
              <a:ln w="12700" cap="flat" cmpd="sng" algn="ctr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90386" tIns="90386" rIns="90386" bIns="90386" numCol="1" spcCol="1270" anchor="ctr" anchorCtr="0">
                <a:noAutofit/>
              </a:bodyPr>
              <a:lstStyle/>
              <a:p>
                <a:pPr marL="0" marR="0" lvl="0" indent="0" algn="ctr" defTabSz="7556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ea"/>
                    <a:cs typeface="+mn-cs"/>
                  </a:rPr>
                  <a:t>基本工资</a:t>
                </a:r>
              </a:p>
            </p:txBody>
          </p:sp>
          <p:sp>
            <p:nvSpPr>
              <p:cNvPr id="18" name="任意多边形 17"/>
              <p:cNvSpPr/>
              <p:nvPr/>
            </p:nvSpPr>
            <p:spPr>
              <a:xfrm>
                <a:off x="2839681" y="2123291"/>
                <a:ext cx="2515371" cy="595686"/>
              </a:xfrm>
              <a:custGeom>
                <a:avLst/>
                <a:gdLst>
                  <a:gd name="connsiteX0" fmla="*/ 0 w 1311889"/>
                  <a:gd name="connsiteY0" fmla="*/ 87459 h 874592"/>
                  <a:gd name="connsiteX1" fmla="*/ 87459 w 1311889"/>
                  <a:gd name="connsiteY1" fmla="*/ 0 h 874592"/>
                  <a:gd name="connsiteX2" fmla="*/ 1224430 w 1311889"/>
                  <a:gd name="connsiteY2" fmla="*/ 0 h 874592"/>
                  <a:gd name="connsiteX3" fmla="*/ 1311889 w 1311889"/>
                  <a:gd name="connsiteY3" fmla="*/ 87459 h 874592"/>
                  <a:gd name="connsiteX4" fmla="*/ 1311889 w 1311889"/>
                  <a:gd name="connsiteY4" fmla="*/ 787133 h 874592"/>
                  <a:gd name="connsiteX5" fmla="*/ 1224430 w 1311889"/>
                  <a:gd name="connsiteY5" fmla="*/ 874592 h 874592"/>
                  <a:gd name="connsiteX6" fmla="*/ 87459 w 1311889"/>
                  <a:gd name="connsiteY6" fmla="*/ 874592 h 874592"/>
                  <a:gd name="connsiteX7" fmla="*/ 0 w 1311889"/>
                  <a:gd name="connsiteY7" fmla="*/ 787133 h 874592"/>
                  <a:gd name="connsiteX8" fmla="*/ 0 w 1311889"/>
                  <a:gd name="connsiteY8" fmla="*/ 87459 h 874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1889" h="874592">
                    <a:moveTo>
                      <a:pt x="0" y="87459"/>
                    </a:moveTo>
                    <a:cubicBezTo>
                      <a:pt x="0" y="39157"/>
                      <a:pt x="39157" y="0"/>
                      <a:pt x="87459" y="0"/>
                    </a:cubicBezTo>
                    <a:lnTo>
                      <a:pt x="1224430" y="0"/>
                    </a:lnTo>
                    <a:cubicBezTo>
                      <a:pt x="1272732" y="0"/>
                      <a:pt x="1311889" y="39157"/>
                      <a:pt x="1311889" y="87459"/>
                    </a:cubicBezTo>
                    <a:lnTo>
                      <a:pt x="1311889" y="787133"/>
                    </a:lnTo>
                    <a:cubicBezTo>
                      <a:pt x="1311889" y="835435"/>
                      <a:pt x="1272732" y="874592"/>
                      <a:pt x="1224430" y="874592"/>
                    </a:cubicBezTo>
                    <a:lnTo>
                      <a:pt x="87459" y="874592"/>
                    </a:lnTo>
                    <a:cubicBezTo>
                      <a:pt x="39157" y="874592"/>
                      <a:pt x="0" y="835435"/>
                      <a:pt x="0" y="787133"/>
                    </a:cubicBezTo>
                    <a:lnTo>
                      <a:pt x="0" y="87459"/>
                    </a:lnTo>
                    <a:close/>
                  </a:path>
                </a:pathLst>
              </a:custGeom>
              <a:solidFill>
                <a:srgbClr val="ED7D31">
                  <a:lumMod val="60000"/>
                  <a:lumOff val="40000"/>
                </a:srgbClr>
              </a:solidFill>
              <a:ln w="12700" cap="flat" cmpd="sng" algn="ctr">
                <a:solidFill>
                  <a:srgbClr val="FFFFFF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90386" tIns="90386" rIns="90386" bIns="90386" numCol="1" spcCol="1270" anchor="ctr" anchorCtr="0">
                <a:noAutofit/>
              </a:bodyPr>
              <a:lstStyle/>
              <a:p>
                <a:pPr marL="0" marR="0" lvl="0" indent="0" algn="ctr" defTabSz="7556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ea"/>
                    <a:cs typeface="+mn-cs"/>
                  </a:rPr>
                  <a:t>岗位工资</a:t>
                </a:r>
              </a:p>
            </p:txBody>
          </p:sp>
          <p:cxnSp>
            <p:nvCxnSpPr>
              <p:cNvPr id="19" name="直接连接符 18"/>
              <p:cNvCxnSpPr/>
              <p:nvPr/>
            </p:nvCxnSpPr>
            <p:spPr>
              <a:xfrm flipV="1">
                <a:off x="1145792" y="1893854"/>
                <a:ext cx="0" cy="212312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" name="直接连接符 19"/>
              <p:cNvCxnSpPr/>
              <p:nvPr/>
            </p:nvCxnSpPr>
            <p:spPr>
              <a:xfrm>
                <a:off x="1128665" y="1886369"/>
                <a:ext cx="2193474" cy="14287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" name="直接连接符 20"/>
              <p:cNvCxnSpPr/>
              <p:nvPr/>
            </p:nvCxnSpPr>
            <p:spPr>
              <a:xfrm flipV="1">
                <a:off x="3309558" y="1893854"/>
                <a:ext cx="0" cy="212312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2" name="任意多边形 21"/>
            <p:cNvSpPr/>
            <p:nvPr/>
          </p:nvSpPr>
          <p:spPr>
            <a:xfrm>
              <a:off x="4719784" y="9403594"/>
              <a:ext cx="2211178" cy="698868"/>
            </a:xfrm>
            <a:custGeom>
              <a:avLst/>
              <a:gdLst>
                <a:gd name="connsiteX0" fmla="*/ 0 w 1311889"/>
                <a:gd name="connsiteY0" fmla="*/ 87459 h 874592"/>
                <a:gd name="connsiteX1" fmla="*/ 87459 w 1311889"/>
                <a:gd name="connsiteY1" fmla="*/ 0 h 874592"/>
                <a:gd name="connsiteX2" fmla="*/ 1224430 w 1311889"/>
                <a:gd name="connsiteY2" fmla="*/ 0 h 874592"/>
                <a:gd name="connsiteX3" fmla="*/ 1311889 w 1311889"/>
                <a:gd name="connsiteY3" fmla="*/ 87459 h 874592"/>
                <a:gd name="connsiteX4" fmla="*/ 1311889 w 1311889"/>
                <a:gd name="connsiteY4" fmla="*/ 787133 h 874592"/>
                <a:gd name="connsiteX5" fmla="*/ 1224430 w 1311889"/>
                <a:gd name="connsiteY5" fmla="*/ 874592 h 874592"/>
                <a:gd name="connsiteX6" fmla="*/ 87459 w 1311889"/>
                <a:gd name="connsiteY6" fmla="*/ 874592 h 874592"/>
                <a:gd name="connsiteX7" fmla="*/ 0 w 1311889"/>
                <a:gd name="connsiteY7" fmla="*/ 787133 h 874592"/>
                <a:gd name="connsiteX8" fmla="*/ 0 w 1311889"/>
                <a:gd name="connsiteY8" fmla="*/ 87459 h 87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1889" h="874592">
                  <a:moveTo>
                    <a:pt x="0" y="87459"/>
                  </a:moveTo>
                  <a:cubicBezTo>
                    <a:pt x="0" y="39157"/>
                    <a:pt x="39157" y="0"/>
                    <a:pt x="87459" y="0"/>
                  </a:cubicBezTo>
                  <a:lnTo>
                    <a:pt x="1224430" y="0"/>
                  </a:lnTo>
                  <a:cubicBezTo>
                    <a:pt x="1272732" y="0"/>
                    <a:pt x="1311889" y="39157"/>
                    <a:pt x="1311889" y="87459"/>
                  </a:cubicBezTo>
                  <a:lnTo>
                    <a:pt x="1311889" y="787133"/>
                  </a:lnTo>
                  <a:cubicBezTo>
                    <a:pt x="1311889" y="835435"/>
                    <a:pt x="1272732" y="874592"/>
                    <a:pt x="1224430" y="874592"/>
                  </a:cubicBezTo>
                  <a:lnTo>
                    <a:pt x="87459" y="874592"/>
                  </a:lnTo>
                  <a:cubicBezTo>
                    <a:pt x="39157" y="874592"/>
                    <a:pt x="0" y="835435"/>
                    <a:pt x="0" y="787133"/>
                  </a:cubicBezTo>
                  <a:lnTo>
                    <a:pt x="0" y="87459"/>
                  </a:lnTo>
                  <a:close/>
                </a:path>
              </a:pathLst>
            </a:custGeom>
            <a:solidFill>
              <a:srgbClr val="0070C0"/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90386" tIns="90386" rIns="90386" bIns="90386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+mn-cs"/>
                </a:rPr>
                <a:t>津补贴、福利</a:t>
              </a: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2119117" y="9158648"/>
              <a:ext cx="4042412" cy="0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4" name="直接连接符 23"/>
            <p:cNvCxnSpPr/>
            <p:nvPr/>
          </p:nvCxnSpPr>
          <p:spPr>
            <a:xfrm flipV="1">
              <a:off x="6164403" y="9167996"/>
              <a:ext cx="0" cy="232783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5" name="直接连接符 24"/>
            <p:cNvCxnSpPr/>
            <p:nvPr/>
          </p:nvCxnSpPr>
          <p:spPr>
            <a:xfrm flipV="1">
              <a:off x="3980003" y="8934392"/>
              <a:ext cx="0" cy="232783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sp>
          <p:nvSpPr>
            <p:cNvPr id="26" name="任意多边形 25"/>
            <p:cNvSpPr/>
            <p:nvPr/>
          </p:nvSpPr>
          <p:spPr>
            <a:xfrm>
              <a:off x="7475183" y="8607529"/>
              <a:ext cx="731123" cy="2292147"/>
            </a:xfrm>
            <a:custGeom>
              <a:avLst/>
              <a:gdLst>
                <a:gd name="connsiteX0" fmla="*/ 0 w 1311889"/>
                <a:gd name="connsiteY0" fmla="*/ 87459 h 874592"/>
                <a:gd name="connsiteX1" fmla="*/ 87459 w 1311889"/>
                <a:gd name="connsiteY1" fmla="*/ 0 h 874592"/>
                <a:gd name="connsiteX2" fmla="*/ 1224430 w 1311889"/>
                <a:gd name="connsiteY2" fmla="*/ 0 h 874592"/>
                <a:gd name="connsiteX3" fmla="*/ 1311889 w 1311889"/>
                <a:gd name="connsiteY3" fmla="*/ 87459 h 874592"/>
                <a:gd name="connsiteX4" fmla="*/ 1311889 w 1311889"/>
                <a:gd name="connsiteY4" fmla="*/ 787133 h 874592"/>
                <a:gd name="connsiteX5" fmla="*/ 1224430 w 1311889"/>
                <a:gd name="connsiteY5" fmla="*/ 874592 h 874592"/>
                <a:gd name="connsiteX6" fmla="*/ 87459 w 1311889"/>
                <a:gd name="connsiteY6" fmla="*/ 874592 h 874592"/>
                <a:gd name="connsiteX7" fmla="*/ 0 w 1311889"/>
                <a:gd name="connsiteY7" fmla="*/ 787133 h 874592"/>
                <a:gd name="connsiteX8" fmla="*/ 0 w 1311889"/>
                <a:gd name="connsiteY8" fmla="*/ 87459 h 87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1889" h="874592">
                  <a:moveTo>
                    <a:pt x="0" y="87459"/>
                  </a:moveTo>
                  <a:cubicBezTo>
                    <a:pt x="0" y="39157"/>
                    <a:pt x="39157" y="0"/>
                    <a:pt x="87459" y="0"/>
                  </a:cubicBezTo>
                  <a:lnTo>
                    <a:pt x="1224430" y="0"/>
                  </a:lnTo>
                  <a:cubicBezTo>
                    <a:pt x="1272732" y="0"/>
                    <a:pt x="1311889" y="39157"/>
                    <a:pt x="1311889" y="87459"/>
                  </a:cubicBezTo>
                  <a:lnTo>
                    <a:pt x="1311889" y="787133"/>
                  </a:lnTo>
                  <a:cubicBezTo>
                    <a:pt x="1311889" y="835435"/>
                    <a:pt x="1272732" y="874592"/>
                    <a:pt x="1224430" y="874592"/>
                  </a:cubicBezTo>
                  <a:lnTo>
                    <a:pt x="87459" y="874592"/>
                  </a:lnTo>
                  <a:cubicBezTo>
                    <a:pt x="39157" y="874592"/>
                    <a:pt x="0" y="835435"/>
                    <a:pt x="0" y="787133"/>
                  </a:cubicBezTo>
                  <a:lnTo>
                    <a:pt x="0" y="87459"/>
                  </a:lnTo>
                  <a:close/>
                </a:path>
              </a:pathLst>
            </a:custGeom>
            <a:solidFill>
              <a:srgbClr val="00B050"/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90386" tIns="90386" rIns="90386" bIns="90386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+mn-cs"/>
                </a:rPr>
                <a:t>年中奖金</a:t>
              </a: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949549" y="8607529"/>
              <a:ext cx="731123" cy="2292147"/>
            </a:xfrm>
            <a:custGeom>
              <a:avLst/>
              <a:gdLst>
                <a:gd name="connsiteX0" fmla="*/ 0 w 1311889"/>
                <a:gd name="connsiteY0" fmla="*/ 87459 h 874592"/>
                <a:gd name="connsiteX1" fmla="*/ 87459 w 1311889"/>
                <a:gd name="connsiteY1" fmla="*/ 0 h 874592"/>
                <a:gd name="connsiteX2" fmla="*/ 1224430 w 1311889"/>
                <a:gd name="connsiteY2" fmla="*/ 0 h 874592"/>
                <a:gd name="connsiteX3" fmla="*/ 1311889 w 1311889"/>
                <a:gd name="connsiteY3" fmla="*/ 87459 h 874592"/>
                <a:gd name="connsiteX4" fmla="*/ 1311889 w 1311889"/>
                <a:gd name="connsiteY4" fmla="*/ 787133 h 874592"/>
                <a:gd name="connsiteX5" fmla="*/ 1224430 w 1311889"/>
                <a:gd name="connsiteY5" fmla="*/ 874592 h 874592"/>
                <a:gd name="connsiteX6" fmla="*/ 87459 w 1311889"/>
                <a:gd name="connsiteY6" fmla="*/ 874592 h 874592"/>
                <a:gd name="connsiteX7" fmla="*/ 0 w 1311889"/>
                <a:gd name="connsiteY7" fmla="*/ 787133 h 874592"/>
                <a:gd name="connsiteX8" fmla="*/ 0 w 1311889"/>
                <a:gd name="connsiteY8" fmla="*/ 87459 h 87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1889" h="874592">
                  <a:moveTo>
                    <a:pt x="0" y="87459"/>
                  </a:moveTo>
                  <a:cubicBezTo>
                    <a:pt x="0" y="39157"/>
                    <a:pt x="39157" y="0"/>
                    <a:pt x="87459" y="0"/>
                  </a:cubicBezTo>
                  <a:lnTo>
                    <a:pt x="1224430" y="0"/>
                  </a:lnTo>
                  <a:cubicBezTo>
                    <a:pt x="1272732" y="0"/>
                    <a:pt x="1311889" y="39157"/>
                    <a:pt x="1311889" y="87459"/>
                  </a:cubicBezTo>
                  <a:lnTo>
                    <a:pt x="1311889" y="787133"/>
                  </a:lnTo>
                  <a:cubicBezTo>
                    <a:pt x="1311889" y="835435"/>
                    <a:pt x="1272732" y="874592"/>
                    <a:pt x="1224430" y="874592"/>
                  </a:cubicBezTo>
                  <a:lnTo>
                    <a:pt x="87459" y="874592"/>
                  </a:lnTo>
                  <a:cubicBezTo>
                    <a:pt x="39157" y="874592"/>
                    <a:pt x="0" y="835435"/>
                    <a:pt x="0" y="787133"/>
                  </a:cubicBezTo>
                  <a:lnTo>
                    <a:pt x="0" y="87459"/>
                  </a:lnTo>
                  <a:close/>
                </a:path>
              </a:pathLst>
            </a:custGeom>
            <a:solidFill>
              <a:srgbClr val="00B050"/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90386" tIns="90386" rIns="90386" bIns="90386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+mn-cs"/>
                </a:rPr>
                <a:t>年终奖金</a:t>
              </a:r>
            </a:p>
          </p:txBody>
        </p:sp>
        <p:sp>
          <p:nvSpPr>
            <p:cNvPr id="28" name="加号 27"/>
            <p:cNvSpPr/>
            <p:nvPr/>
          </p:nvSpPr>
          <p:spPr>
            <a:xfrm>
              <a:off x="8305743" y="8802076"/>
              <a:ext cx="662639" cy="740168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加号 28"/>
            <p:cNvSpPr/>
            <p:nvPr/>
          </p:nvSpPr>
          <p:spPr>
            <a:xfrm>
              <a:off x="6784745" y="8796022"/>
              <a:ext cx="662639" cy="740168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474978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23598" y="14110448"/>
            <a:ext cx="5412838" cy="646331"/>
            <a:chOff x="723598" y="14325600"/>
            <a:chExt cx="5412838" cy="646331"/>
          </a:xfrm>
        </p:grpSpPr>
        <p:grpSp>
          <p:nvGrpSpPr>
            <p:cNvPr id="37" name="组合 36"/>
            <p:cNvGrpSpPr/>
            <p:nvPr/>
          </p:nvGrpSpPr>
          <p:grpSpPr>
            <a:xfrm>
              <a:off x="2095499" y="14386699"/>
              <a:ext cx="3337576" cy="524132"/>
              <a:chOff x="266700" y="14325600"/>
              <a:chExt cx="3337576" cy="524132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266700" y="14325600"/>
                <a:ext cx="524132" cy="52413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970061" y="14325600"/>
                <a:ext cx="524132" cy="524132"/>
              </a:xfrm>
              <a:prstGeom prst="ellipse">
                <a:avLst/>
              </a:prstGeom>
              <a:solidFill>
                <a:srgbClr val="62BA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1673422" y="14325600"/>
                <a:ext cx="524132" cy="524132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2376783" y="14325600"/>
                <a:ext cx="524132" cy="524132"/>
              </a:xfrm>
              <a:prstGeom prst="ellipse">
                <a:avLst/>
              </a:prstGeom>
              <a:solidFill>
                <a:srgbClr val="0898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3080144" y="14325600"/>
                <a:ext cx="524132" cy="52413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723598" y="14325600"/>
              <a:ext cx="19497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配色</a:t>
              </a:r>
            </a:p>
          </p:txBody>
        </p:sp>
        <p:sp>
          <p:nvSpPr>
            <p:cNvPr id="39" name="椭圆 38"/>
            <p:cNvSpPr/>
            <p:nvPr/>
          </p:nvSpPr>
          <p:spPr>
            <a:xfrm>
              <a:off x="5612304" y="14386699"/>
              <a:ext cx="524132" cy="524132"/>
            </a:xfrm>
            <a:prstGeom prst="ellipse">
              <a:avLst/>
            </a:prstGeom>
            <a:solidFill>
              <a:srgbClr val="FF9B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598424" y="6369973"/>
            <a:ext cx="1918715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500" dirty="0">
                <a:solidFill>
                  <a:srgbClr val="1632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urce Han Sans CN Normal" panose="020B0400000000000000" charset="-122"/>
              </a:rPr>
              <a:t>超越商业 造福人类 </a:t>
            </a:r>
            <a:r>
              <a:rPr lang="en-US" altLang="zh-CN" sz="5500" dirty="0">
                <a:solidFill>
                  <a:srgbClr val="1632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urce Han Sans CN Normal" panose="020B0400000000000000" charset="-122"/>
              </a:rPr>
              <a:t>· </a:t>
            </a:r>
            <a:r>
              <a:rPr lang="zh-CN" altLang="en-US" sz="5500" dirty="0">
                <a:solidFill>
                  <a:srgbClr val="1632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urce Han Sans CN Normal" panose="020B0400000000000000" charset="-122"/>
              </a:rPr>
              <a:t>共创共赢 成就伟大</a:t>
            </a:r>
            <a:r>
              <a:rPr lang="en-US" altLang="zh-CN" sz="5500" dirty="0">
                <a:solidFill>
                  <a:srgbClr val="1632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urce Han Sans CN Normal" panose="020B0400000000000000" charset="-122"/>
              </a:rPr>
              <a:t> </a:t>
            </a:r>
            <a:endParaRPr lang="zh-CN" altLang="en-US" sz="5500" dirty="0">
              <a:solidFill>
                <a:srgbClr val="16324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ource Han Sans CN Normal" panose="020B04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23018" y="11055646"/>
            <a:ext cx="9337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163247"/>
                </a:solidFill>
                <a:latin typeface="+mj-ea"/>
                <a:ea typeface="+mj-ea"/>
              </a:rPr>
              <a:t>中创新航科技股份有限公司</a:t>
            </a:r>
          </a:p>
        </p:txBody>
      </p:sp>
      <p:sp>
        <p:nvSpPr>
          <p:cNvPr id="15" name="Thank You"/>
          <p:cNvSpPr txBox="1"/>
          <p:nvPr/>
        </p:nvSpPr>
        <p:spPr>
          <a:xfrm>
            <a:off x="5802944" y="4616595"/>
            <a:ext cx="12778113" cy="1999073"/>
          </a:xfrm>
          <a:prstGeom prst="rect">
            <a:avLst/>
          </a:prstGeom>
          <a:ln w="12700">
            <a:miter lim="400000"/>
          </a:ln>
          <a:effectLst>
            <a:reflection blurRad="6350" stA="52000" endA="300" endPos="61000" dir="5400000" sy="-100000" algn="bl" rotWithShape="0"/>
          </a:effectLst>
        </p:spPr>
        <p:txBody>
          <a:bodyPr wrap="none" lIns="50800" tIns="50800" rIns="50800" bIns="0" anchor="b" anchorCtr="0">
            <a:spAutoFit/>
          </a:bodyPr>
          <a:lstStyle>
            <a:lvl1pPr>
              <a:lnSpc>
                <a:spcPct val="70000"/>
              </a:lnSpc>
              <a:defRPr sz="10000">
                <a:solidFill>
                  <a:srgbClr val="322D2B"/>
                </a:solidFill>
                <a:latin typeface="Helvetica" panose="020B0604020202030204"/>
                <a:ea typeface="Helvetica" panose="020B0604020202030204"/>
                <a:cs typeface="Helvetica" panose="020B0604020202030204"/>
                <a:sym typeface="Helvetica" panose="020B0604020202030204"/>
              </a:defRPr>
            </a:lvl1pPr>
          </a:lstStyle>
          <a:p>
            <a:pPr algn="ctr"/>
            <a:r>
              <a:rPr lang="en-US" sz="17000" b="1" spc="70" dirty="0">
                <a:solidFill>
                  <a:srgbClr val="1E4767"/>
                </a:solidFill>
                <a:latin typeface="Arial Black" panose="020B0A04020102020204" pitchFamily="34" charset="0"/>
                <a:ea typeface="思源黑体 CN Regular" panose="020B0500000000000000" charset="-122"/>
                <a:cs typeface="HarmonyOS Sans Black" panose="00000A00000000000000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5911722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arcel">
  <a:themeElements>
    <a:clrScheme name="中创新航配色设置">
      <a:dk1>
        <a:sysClr val="windowText" lastClr="000000"/>
      </a:dk1>
      <a:lt1>
        <a:sysClr val="window" lastClr="FFFFFF"/>
      </a:lt1>
      <a:dk2>
        <a:srgbClr val="0C3C60"/>
      </a:dk2>
      <a:lt2>
        <a:srgbClr val="62BAD7"/>
      </a:lt2>
      <a:accent1>
        <a:srgbClr val="0C3C60"/>
      </a:accent1>
      <a:accent2>
        <a:srgbClr val="62BAD7"/>
      </a:accent2>
      <a:accent3>
        <a:srgbClr val="297FD5"/>
      </a:accent3>
      <a:accent4>
        <a:srgbClr val="F2F2F2"/>
      </a:accent4>
      <a:accent5>
        <a:srgbClr val="FFC000"/>
      </a:accent5>
      <a:accent6>
        <a:srgbClr val="D4E5F6"/>
      </a:accent6>
      <a:hlink>
        <a:srgbClr val="0C3C60"/>
      </a:hlink>
      <a:folHlink>
        <a:srgbClr val="FF0000"/>
      </a:folHlink>
    </a:clrScheme>
    <a:fontScheme name="字体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4951</TotalTime>
  <Words>1260</Words>
  <Application>Microsoft Office PowerPoint</Application>
  <PresentationFormat>自定义</PresentationFormat>
  <Paragraphs>221</Paragraphs>
  <Slides>9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6" baseType="lpstr">
      <vt:lpstr>Helvetica Neue</vt:lpstr>
      <vt:lpstr>微软雅黑</vt:lpstr>
      <vt:lpstr>Arial</vt:lpstr>
      <vt:lpstr>Arial Black</vt:lpstr>
      <vt:lpstr>Times New Roman</vt:lpstr>
      <vt:lpstr>Wingdings</vt:lpstr>
      <vt:lpstr>Parcel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ZhangYiHan张忆涵</dc:creator>
  <cp:lastModifiedBy>lenovo</cp:lastModifiedBy>
  <cp:revision>487</cp:revision>
  <dcterms:modified xsi:type="dcterms:W3CDTF">2022-05-24T14:49:16Z</dcterms:modified>
</cp:coreProperties>
</file>