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9"/>
  </p:handoutMasterIdLst>
  <p:sldIdLst>
    <p:sldId id="307" r:id="rId3"/>
    <p:sldId id="386" r:id="rId5"/>
    <p:sldId id="431" r:id="rId6"/>
    <p:sldId id="444" r:id="rId7"/>
    <p:sldId id="445" r:id="rId8"/>
    <p:sldId id="432" r:id="rId9"/>
    <p:sldId id="435" r:id="rId10"/>
    <p:sldId id="436" r:id="rId11"/>
    <p:sldId id="437" r:id="rId12"/>
    <p:sldId id="438" r:id="rId13"/>
    <p:sldId id="439" r:id="rId14"/>
    <p:sldId id="440" r:id="rId15"/>
    <p:sldId id="446" r:id="rId16"/>
    <p:sldId id="441" r:id="rId17"/>
    <p:sldId id="442" r:id="rId18"/>
    <p:sldId id="443" r:id="rId19"/>
    <p:sldId id="447" r:id="rId20"/>
    <p:sldId id="448" r:id="rId21"/>
    <p:sldId id="456" r:id="rId22"/>
    <p:sldId id="449" r:id="rId23"/>
    <p:sldId id="450" r:id="rId24"/>
    <p:sldId id="452" r:id="rId25"/>
    <p:sldId id="455" r:id="rId26"/>
    <p:sldId id="451" r:id="rId27"/>
    <p:sldId id="457" r:id="rId28"/>
  </p:sldIdLst>
  <p:sldSz cx="9144000" cy="6858000" type="screen4x3"/>
  <p:notesSz cx="6797675" cy="992632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E9EB7AFD-1CFA-4C4A-B305-944551F4249B}">
          <p14:sldIdLst>
            <p14:sldId id="307"/>
            <p14:sldId id="386"/>
            <p14:sldId id="431"/>
            <p14:sldId id="444"/>
            <p14:sldId id="445"/>
            <p14:sldId id="432"/>
            <p14:sldId id="435"/>
            <p14:sldId id="436"/>
            <p14:sldId id="437"/>
            <p14:sldId id="438"/>
            <p14:sldId id="439"/>
            <p14:sldId id="440"/>
            <p14:sldId id="446"/>
            <p14:sldId id="441"/>
            <p14:sldId id="442"/>
            <p14:sldId id="443"/>
            <p14:sldId id="447"/>
            <p14:sldId id="448"/>
            <p14:sldId id="456"/>
            <p14:sldId id="449"/>
            <p14:sldId id="450"/>
            <p14:sldId id="452"/>
            <p14:sldId id="455"/>
            <p14:sldId id="451"/>
            <p14:sldId id="4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7C80"/>
    <a:srgbClr val="003300"/>
    <a:srgbClr val="006600"/>
    <a:srgbClr val="336699"/>
    <a:srgbClr val="006666"/>
    <a:srgbClr val="1C1C1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1652" autoAdjust="0"/>
  </p:normalViewPr>
  <p:slideViewPr>
    <p:cSldViewPr>
      <p:cViewPr varScale="1">
        <p:scale>
          <a:sx n="63" d="100"/>
          <a:sy n="63" d="100"/>
        </p:scale>
        <p:origin x="1456" y="40"/>
      </p:cViewPr>
      <p:guideLst>
        <p:guide orient="horz" pos="247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ea typeface="Microsoft JhengHei" panose="020B0604030504040204" pitchFamily="34" charset="-120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ea typeface="Microsoft JhengHei" panose="020B0604030504040204" pitchFamily="34" charset="-120"/>
            </a:endParaRP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ea typeface="Microsoft JhengHei" panose="020B0604030504040204" pitchFamily="34" charset="-120"/>
            </a:endParaRP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fld id="{D41FDD26-BFC8-423E-8C88-E38D23120B07}" type="slidenum">
              <a:rPr lang="en-US" altLang="zh-TW">
                <a:ea typeface="Microsoft JhengHei" panose="020B0604030504040204" pitchFamily="34" charset="-120"/>
              </a:rPr>
            </a:fld>
            <a:endParaRPr lang="en-US" altLang="zh-TW">
              <a:ea typeface="Microsoft JhengHei" panose="020B0604030504040204" pitchFamily="34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ea typeface="Microsoft JhengHei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Microsoft JhengHei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 noProof="0" smtClean="0"/>
              <a:t>按一下以編輯母片</a:t>
            </a:r>
            <a:endParaRPr lang="zh-TW" altLang="en-US" noProof="0" smtClean="0"/>
          </a:p>
          <a:p>
            <a:pPr lvl="1"/>
            <a:r>
              <a:rPr lang="zh-TW" altLang="en-US" noProof="0" smtClean="0"/>
              <a:t>第二層</a:t>
            </a:r>
            <a:endParaRPr lang="zh-TW" altLang="en-US" noProof="0" smtClean="0"/>
          </a:p>
          <a:p>
            <a:pPr lvl="2"/>
            <a:r>
              <a:rPr lang="zh-TW" altLang="en-US" noProof="0" smtClean="0"/>
              <a:t>第三層</a:t>
            </a:r>
            <a:endParaRPr lang="zh-TW" altLang="en-US" noProof="0" smtClean="0"/>
          </a:p>
          <a:p>
            <a:pPr lvl="3"/>
            <a:r>
              <a:rPr lang="zh-TW" altLang="en-US" noProof="0" smtClean="0"/>
              <a:t>第四層</a:t>
            </a:r>
            <a:endParaRPr lang="zh-TW" altLang="en-US" noProof="0" smtClean="0"/>
          </a:p>
          <a:p>
            <a:pPr lvl="4"/>
            <a:r>
              <a:rPr lang="zh-TW" altLang="en-US" noProof="0" smtClean="0"/>
              <a:t>第五層</a:t>
            </a:r>
            <a:endParaRPr lang="zh-TW" altLang="en-US" noProof="0" smtClean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Microsoft JhengHei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Microsoft JhengHei" panose="020B0604030504040204" pitchFamily="34" charset="-120"/>
              </a:defRPr>
            </a:lvl1pPr>
          </a:lstStyle>
          <a:p>
            <a:pPr>
              <a:defRPr/>
            </a:pPr>
            <a:fld id="{1A7CB152-E1F5-4801-8857-495936B20F6C}" type="slidenum">
              <a:rPr lang="en-US" altLang="zh-TW" smtClean="0"/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Microsoft JhengHei" panose="020B0604030504040204" pitchFamily="34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Microsoft JhengHei" panose="020B0604030504040204" pitchFamily="34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Microsoft JhengHei" panose="020B0604030504040204" pitchFamily="34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Microsoft JhengHei" panose="020B0604030504040204" pitchFamily="34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Microsoft JhengHe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/>
            <a:fld id="{FE237038-DC30-4B7C-86B5-D726072C058D}" type="slidenum">
              <a:rPr lang="en-US" altLang="zh-TW" smtClean="0">
                <a:ea typeface="Microsoft JhengHei" panose="020B0604030504040204" pitchFamily="34" charset="-120"/>
              </a:rPr>
            </a:fld>
            <a:endParaRPr lang="en-US" altLang="zh-TW" dirty="0" smtClean="0">
              <a:ea typeface="Microsoft JhengHei" panose="020B0604030504040204" pitchFamily="34" charset="-12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/>
            <a:fld id="{768F5100-C7AA-4CCF-9067-F873BBCB16EC}" type="slidenum">
              <a:rPr lang="en-US" altLang="zh-TW" smtClean="0">
                <a:ea typeface="Microsoft JhengHei" panose="020B0604030504040204" pitchFamily="34" charset="-120"/>
              </a:rPr>
            </a:fld>
            <a:endParaRPr lang="en-US" altLang="zh-TW" dirty="0" smtClean="0"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/>
            <a:fld id="{F2C73BF5-EB49-4EC5-988B-23CA09295B2F}" type="slidenum">
              <a:rPr lang="en-US" altLang="zh-TW" smtClean="0">
                <a:ea typeface="Microsoft JhengHei" panose="020B0604030504040204" pitchFamily="34" charset="-120"/>
              </a:rPr>
            </a:fld>
            <a:endParaRPr lang="en-US" altLang="zh-TW" dirty="0" smtClean="0"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ltGray">
          <a:xfrm rot="5400000" flipH="1">
            <a:off x="-2016918" y="1896268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" name="Group 24"/>
          <p:cNvGrpSpPr/>
          <p:nvPr/>
        </p:nvGrpSpPr>
        <p:grpSpPr bwMode="auto">
          <a:xfrm>
            <a:off x="4932363" y="6397625"/>
            <a:ext cx="4356100" cy="460375"/>
            <a:chOff x="3243" y="4020"/>
            <a:chExt cx="2744" cy="290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3470" y="4156"/>
              <a:ext cx="2301" cy="15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algn="ctr">
                <a:defRPr/>
              </a:pP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Microsoft JhengHei" panose="020B0604030504040204" pitchFamily="34" charset="-120"/>
                </a:rPr>
                <a:t>Knowledge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Microsoft JhengHei" panose="020B0604030504040204" pitchFamily="34" charset="-120"/>
                  <a:cs typeface="Arial" panose="020B0604020202020204" pitchFamily="34" charset="0"/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Microsoft JhengHei" panose="020B0604030504040204" pitchFamily="34" charset="-120"/>
                </a:rPr>
                <a:t>Vision·Value·Attitude·Commitment·Execution</a:t>
              </a:r>
              <a:endParaRPr lang="en-US" altLang="zh-TW" sz="1000" b="1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icrosoft JhengHei" panose="020B0604030504040204" pitchFamily="34" charset="-120"/>
              </a:endParaRPr>
            </a:p>
          </p:txBody>
        </p:sp>
        <p:sp>
          <p:nvSpPr>
            <p:cNvPr id="8" name="Rectangle 26"/>
            <p:cNvSpPr>
              <a:spLocks noChangeArrowheads="1"/>
            </p:cNvSpPr>
            <p:nvPr/>
          </p:nvSpPr>
          <p:spPr bwMode="auto">
            <a:xfrm>
              <a:off x="3243" y="4020"/>
              <a:ext cx="2744" cy="2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600" b="1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Microsoft JhengHei" panose="020B0604030504040204" pitchFamily="34" charset="-120"/>
                </a:rPr>
                <a:t>知識  視野</a:t>
              </a:r>
              <a:r>
                <a:rPr lang="en-US" altLang="zh-TW" sz="1600" b="1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Microsoft JhengHei" panose="020B0604030504040204" pitchFamily="34" charset="-120"/>
                </a:rPr>
                <a:t>‧</a:t>
              </a:r>
              <a:r>
                <a:rPr lang="zh-TW" altLang="en-US" sz="1600" b="1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Microsoft JhengHei" panose="020B0604030504040204" pitchFamily="34" charset="-120"/>
                </a:rPr>
                <a:t>價值  態度</a:t>
              </a:r>
              <a:r>
                <a:rPr lang="en-US" altLang="zh-TW" sz="1600" b="1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Microsoft JhengHei" panose="020B0604030504040204" pitchFamily="34" charset="-120"/>
                </a:rPr>
                <a:t>‧</a:t>
              </a:r>
              <a:r>
                <a:rPr lang="zh-TW" altLang="en-US" sz="1600" b="1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Microsoft JhengHei" panose="020B0604030504040204" pitchFamily="34" charset="-120"/>
                </a:rPr>
                <a:t>承諾  執行力</a:t>
              </a:r>
              <a:endParaRPr lang="zh-TW" altLang="en-US" sz="1600" b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icrosoft JhengHei" panose="020B0604030504040204" pitchFamily="34" charset="-120"/>
              </a:endParaRPr>
            </a:p>
          </p:txBody>
        </p:sp>
      </p:grpSp>
      <p:sp>
        <p:nvSpPr>
          <p:cNvPr id="9" name="Line 30"/>
          <p:cNvSpPr>
            <a:spLocks noChangeShapeType="1"/>
          </p:cNvSpPr>
          <p:nvPr/>
        </p:nvSpPr>
        <p:spPr bwMode="auto">
          <a:xfrm flipV="1">
            <a:off x="107950" y="6669088"/>
            <a:ext cx="8928100" cy="1587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ea typeface="Microsoft JhengHei" panose="020B0604030504040204" pitchFamily="34" charset="-120"/>
            </a:endParaRPr>
          </a:p>
        </p:txBody>
      </p:sp>
      <p:pic>
        <p:nvPicPr>
          <p:cNvPr id="10" name="圖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6383338"/>
            <a:ext cx="8524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zh-TW" altLang="en-US" noProof="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24075" y="131763"/>
            <a:ext cx="6562725" cy="776957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38576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Microsoft JhengHei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52763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Microsoft JhengHei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7400" cy="5994400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4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38576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Microsoft JhengHei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52763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Microsoft JhengHei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350" y="549275"/>
            <a:ext cx="7740650" cy="11398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pic" idx="1" hasCustomPrompt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noProof="0" smtClean="0"/>
              <a:t>按一下圖示以新增 </a:t>
            </a:r>
            <a:r>
              <a:rPr lang="en-US" altLang="zh-TW" noProof="0" smtClean="0"/>
              <a:t>SmartArt </a:t>
            </a:r>
            <a:r>
              <a:rPr lang="zh-TW" altLang="en-US" noProof="0" smtClean="0"/>
              <a:t>圖形</a:t>
            </a:r>
            <a:endParaRPr lang="zh-TW" altLang="en-US" noProof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Microsoft JhengHei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Microsoft JhengHei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Microsoft JhengHei" panose="020B0604030504040204" pitchFamily="34" charset="-120"/>
              </a:defRPr>
            </a:lvl1pPr>
          </a:lstStyle>
          <a:p>
            <a:pPr>
              <a:defRPr/>
            </a:pPr>
            <a:fld id="{3576F44A-6E25-471B-AB43-6ED9E1B60E8C}" type="slidenum">
              <a:rPr lang="en-US" altLang="zh-TW" smtClean="0"/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1438" y="65643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</a:defRPr>
            </a:lvl1pPr>
          </a:lstStyle>
          <a:p>
            <a:pPr>
              <a:defRPr/>
            </a:pPr>
            <a:fld id="{EB91B0DD-43F1-4113-B228-F6E363D6FCC1}" type="datetimeFigureOut">
              <a:rPr lang="zh-TW" altLang="en-US" smtClean="0"/>
            </a:fld>
            <a:endParaRPr lang="zh-TW" altLang="en-US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3143250" y="65643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</a:defRPr>
            </a:lvl1pPr>
          </a:lstStyle>
          <a:p>
            <a:pPr>
              <a:defRPr/>
            </a:pPr>
            <a:fld id="{E6CA1B22-008C-4593-AC46-02D423643DB0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3768" y="131763"/>
            <a:ext cx="6203032" cy="704949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38576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Microsoft JhengHei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52763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Microsoft JhengHei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38576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Microsoft JhengHei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52763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Microsoft JhengHei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24075" y="131763"/>
            <a:ext cx="6562725" cy="776957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38576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Microsoft JhengHei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52763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Microsoft JhengHei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38576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Microsoft JhengHei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52763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Microsoft JhengHei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24075" y="131763"/>
            <a:ext cx="6562725" cy="776957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38576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Microsoft JhengHei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52763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Microsoft JhengHei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38576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Microsoft JhengHei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52763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Microsoft JhengHei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38576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Microsoft JhengHei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52763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Microsoft JhengHei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38576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Microsoft JhengHei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52763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Microsoft JhengHei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png"/><Relationship Id="rId14" Type="http://schemas.openxmlformats.org/officeDocument/2006/relationships/image" Target="../media/image3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31763"/>
            <a:ext cx="65627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TW" altLang="en-US" smtClean="0"/>
              <a:t>按一下以編輯母片標題樣式</a:t>
            </a:r>
            <a:endParaRPr lang="zh-TW" alt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 smtClean="0"/>
              <a:t>按一下以編輯母片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 smtClean="0"/>
          </a:p>
        </p:txBody>
      </p:sp>
      <p:grpSp>
        <p:nvGrpSpPr>
          <p:cNvPr id="1029" name="Group 24"/>
          <p:cNvGrpSpPr/>
          <p:nvPr/>
        </p:nvGrpSpPr>
        <p:grpSpPr bwMode="auto">
          <a:xfrm>
            <a:off x="4932363" y="6397625"/>
            <a:ext cx="4356100" cy="460375"/>
            <a:chOff x="3243" y="4020"/>
            <a:chExt cx="2744" cy="290"/>
          </a:xfrm>
        </p:grpSpPr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3470" y="4156"/>
              <a:ext cx="2301" cy="15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algn="ctr">
                <a:defRPr/>
              </a:pP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Microsoft JhengHei" panose="020B0604030504040204" pitchFamily="34" charset="-120"/>
                </a:rPr>
                <a:t>Knowledge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Microsoft JhengHei" panose="020B0604030504040204" pitchFamily="34" charset="-120"/>
                  <a:cs typeface="Arial" panose="020B0604020202020204" pitchFamily="34" charset="0"/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Microsoft JhengHei" panose="020B0604030504040204" pitchFamily="34" charset="-120"/>
                </a:rPr>
                <a:t>Vision·Value·Attitude·Commitment·Execution</a:t>
              </a:r>
              <a:endParaRPr lang="en-US" altLang="zh-TW" sz="1000" b="1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icrosoft JhengHei" panose="020B0604030504040204" pitchFamily="34" charset="-120"/>
              </a:endParaRP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3243" y="4020"/>
              <a:ext cx="2744" cy="2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600" b="1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Microsoft JhengHei" panose="020B0604030504040204" pitchFamily="34" charset="-120"/>
                </a:rPr>
                <a:t>知識  視野</a:t>
              </a:r>
              <a:r>
                <a:rPr lang="en-US" altLang="zh-TW" sz="1600" b="1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Microsoft JhengHei" panose="020B0604030504040204" pitchFamily="34" charset="-120"/>
                </a:rPr>
                <a:t>‧</a:t>
              </a:r>
              <a:r>
                <a:rPr lang="zh-TW" altLang="en-US" sz="1600" b="1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Microsoft JhengHei" panose="020B0604030504040204" pitchFamily="34" charset="-120"/>
                </a:rPr>
                <a:t>價值  態度</a:t>
              </a:r>
              <a:r>
                <a:rPr lang="en-US" altLang="zh-TW" sz="1600" b="1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Microsoft JhengHei" panose="020B0604030504040204" pitchFamily="34" charset="-120"/>
                </a:rPr>
                <a:t>‧</a:t>
              </a:r>
              <a:r>
                <a:rPr lang="zh-TW" altLang="en-US" sz="1600" b="1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Microsoft JhengHei" panose="020B0604030504040204" pitchFamily="34" charset="-120"/>
                </a:rPr>
                <a:t>承諾  執行力</a:t>
              </a:r>
              <a:endParaRPr lang="zh-TW" altLang="en-US" sz="1600" b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icrosoft JhengHei" panose="020B0604030504040204" pitchFamily="34" charset="-120"/>
              </a:endParaRPr>
            </a:p>
          </p:txBody>
        </p:sp>
      </p:grpSp>
      <p:sp>
        <p:nvSpPr>
          <p:cNvPr id="1030" name="Line 30"/>
          <p:cNvSpPr>
            <a:spLocks noChangeShapeType="1"/>
          </p:cNvSpPr>
          <p:nvPr/>
        </p:nvSpPr>
        <p:spPr bwMode="auto">
          <a:xfrm flipV="1">
            <a:off x="107950" y="6669088"/>
            <a:ext cx="8928100" cy="1587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ea typeface="Microsoft JhengHei" panose="020B0604030504040204" pitchFamily="34" charset="-120"/>
            </a:endParaRPr>
          </a:p>
        </p:txBody>
      </p:sp>
      <p:pic>
        <p:nvPicPr>
          <p:cNvPr id="1031" name="圖片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6383338"/>
            <a:ext cx="8524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DFKai-SB" panose="03000509000000000000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DFKai-SB" panose="03000509000000000000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DFKai-SB" panose="03000509000000000000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DFKai-SB" panose="03000509000000000000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l"/>
        <a:defRPr kumimoji="1" sz="3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ü"/>
        <a:defRPr kumimoji="1" sz="24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p"/>
        <a:defRPr kumimoji="1" sz="20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kumimoji="1" sz="20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hdphoto" Target="../media/image17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microsoft.com/office/2007/relationships/hdphoto" Target="../media/image14.wdp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2" Type="http://schemas.openxmlformats.org/officeDocument/2006/relationships/slideLayout" Target="../slideLayouts/slideLayout2.xml"/><Relationship Id="rId11" Type="http://schemas.microsoft.com/office/2007/relationships/hdphoto" Target="../media/image34.wdp"/><Relationship Id="rId10" Type="http://schemas.openxmlformats.org/officeDocument/2006/relationships/image" Target="../media/image33.png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9" Type="http://schemas.microsoft.com/office/2007/relationships/hdphoto" Target="../media/image43.wdp"/><Relationship Id="rId8" Type="http://schemas.openxmlformats.org/officeDocument/2006/relationships/image" Target="../media/image42.png"/><Relationship Id="rId7" Type="http://schemas.microsoft.com/office/2007/relationships/hdphoto" Target="../media/image41.wdp"/><Relationship Id="rId6" Type="http://schemas.openxmlformats.org/officeDocument/2006/relationships/image" Target="../media/image40.png"/><Relationship Id="rId5" Type="http://schemas.microsoft.com/office/2007/relationships/hdphoto" Target="../media/image39.wdp"/><Relationship Id="rId4" Type="http://schemas.openxmlformats.org/officeDocument/2006/relationships/image" Target="../media/image38.png"/><Relationship Id="rId3" Type="http://schemas.microsoft.com/office/2007/relationships/hdphoto" Target="../media/image37.wdp"/><Relationship Id="rId2" Type="http://schemas.openxmlformats.org/officeDocument/2006/relationships/image" Target="../media/image36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1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3.png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0.png"/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image" Target="../media/image67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image" Target="../media/image70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ctrTitle"/>
          </p:nvPr>
        </p:nvSpPr>
        <p:spPr>
          <a:xfrm>
            <a:off x="1259632" y="2132856"/>
            <a:ext cx="6965344" cy="1470025"/>
          </a:xfrm>
        </p:spPr>
        <p:txBody>
          <a:bodyPr/>
          <a:lstStyle/>
          <a:p>
            <a:pPr algn="r" eaLnBrk="1" hangingPunct="1"/>
            <a:r>
              <a:rPr lang="zh-CN" altLang="en-US" sz="5400" dirty="0" smtClean="0"/>
              <a:t>招聘简章</a:t>
            </a:r>
            <a:endParaRPr lang="zh-TW" altLang="en-US" sz="5400" dirty="0" smtClean="0"/>
          </a:p>
        </p:txBody>
      </p:sp>
      <p:sp>
        <p:nvSpPr>
          <p:cNvPr id="15363" name="文字方塊 1"/>
          <p:cNvSpPr txBox="1">
            <a:spLocks noChangeArrowheads="1"/>
          </p:cNvSpPr>
          <p:nvPr/>
        </p:nvSpPr>
        <p:spPr bwMode="auto">
          <a:xfrm>
            <a:off x="5652120" y="4365104"/>
            <a:ext cx="2447925" cy="9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r" eaLnBrk="1" hangingPunct="1"/>
            <a:r>
              <a:rPr lang="en-US" altLang="zh-CN" sz="2000" b="1" i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BY   ACES --HR</a:t>
            </a:r>
            <a:endParaRPr lang="en-US" altLang="zh-CN" sz="2000" b="1" i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60" y="869522"/>
            <a:ext cx="9144000" cy="3550200"/>
          </a:xfrm>
          <a:prstGeom prst="rect">
            <a:avLst/>
          </a:prstGeom>
        </p:spPr>
      </p:pic>
      <p:sp>
        <p:nvSpPr>
          <p:cNvPr id="5" name="MH_SubTitle_1"/>
          <p:cNvSpPr/>
          <p:nvPr>
            <p:custDataLst>
              <p:tags r:id="rId2"/>
            </p:custDataLst>
          </p:nvPr>
        </p:nvSpPr>
        <p:spPr>
          <a:xfrm>
            <a:off x="60" y="3657532"/>
            <a:ext cx="4308626" cy="761135"/>
          </a:xfrm>
          <a:prstGeom prst="rect">
            <a:avLst/>
          </a:prstGeom>
          <a:solidFill>
            <a:schemeClr val="tx2">
              <a:lumMod val="7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anchor="ctr"/>
          <a:lstStyle/>
          <a:p>
            <a:pPr>
              <a:defRPr/>
            </a:pPr>
            <a:r>
              <a:rPr lang="zh-CN" altLang="en-US" sz="36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 </a:t>
            </a:r>
            <a:r>
              <a:rPr lang="en-US" altLang="zh-CN" sz="2000" dirty="0" smtClean="0">
                <a:solidFill>
                  <a:schemeClr val="bg1">
                    <a:lumMod val="75000"/>
                  </a:schemeClr>
                </a:solidFill>
              </a:rPr>
              <a:t>Products</a:t>
            </a:r>
            <a:endParaRPr lang="zh-CN" altLang="en-US" sz="36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AutoShape 2"/>
          <p:cNvSpPr/>
          <p:nvPr/>
        </p:nvSpPr>
        <p:spPr bwMode="auto">
          <a:xfrm>
            <a:off x="5109225" y="4665111"/>
            <a:ext cx="1346772" cy="1457550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solidFill>
            <a:schemeClr val="tx2">
              <a:lumMod val="75000"/>
              <a:alpha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ctr"/>
          <a:lstStyle/>
          <a:p>
            <a:pPr algn="ctr"/>
            <a:endParaRPr lang="en-US" sz="1600" dirty="0">
              <a:latin typeface="+mn-ea"/>
              <a:ea typeface="+mn-ea"/>
              <a:cs typeface="Titillium" charset="0"/>
            </a:endParaRPr>
          </a:p>
        </p:txBody>
      </p:sp>
      <p:sp>
        <p:nvSpPr>
          <p:cNvPr id="8" name="AutoShape 2"/>
          <p:cNvSpPr/>
          <p:nvPr/>
        </p:nvSpPr>
        <p:spPr bwMode="auto">
          <a:xfrm>
            <a:off x="2339752" y="4679312"/>
            <a:ext cx="1346772" cy="1457550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solidFill>
            <a:schemeClr val="tx2">
              <a:lumMod val="75000"/>
              <a:alpha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+mn-ea"/>
              <a:ea typeface="+mn-ea"/>
              <a:cs typeface="Titillium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07844" y="5307637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+mn-ea"/>
                <a:ea typeface="+mn-ea"/>
                <a:cs typeface="Titillium" charset="0"/>
              </a:rPr>
              <a:t>产品展示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  <a:cs typeface="Titillium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57629" y="5393886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+mn-ea"/>
                <a:ea typeface="+mn-ea"/>
                <a:cs typeface="Titillium" charset="0"/>
              </a:rPr>
              <a:t>品牌客户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  <a:cs typeface="Titillium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86417" y="5284466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+mn-ea"/>
                <a:ea typeface="+mn-ea"/>
                <a:cs typeface="Titillium" charset="0"/>
              </a:rPr>
              <a:t>主要工藝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  <a:cs typeface="Titillium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58901" y="4845972"/>
            <a:ext cx="508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n-ea"/>
                <a:cs typeface="Titillium" charset="0"/>
              </a:rPr>
              <a:t>01</a:t>
            </a:r>
            <a:endParaRPr lang="en-US" altLang="zh-CN" sz="2400" dirty="0">
              <a:solidFill>
                <a:schemeClr val="bg1"/>
              </a:solidFill>
              <a:latin typeface="+mn-ea"/>
              <a:cs typeface="Titillium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08686" y="4932221"/>
            <a:ext cx="508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n-ea"/>
                <a:cs typeface="Titillium" charset="0"/>
              </a:rPr>
              <a:t>02</a:t>
            </a:r>
            <a:endParaRPr lang="en-US" altLang="zh-CN" sz="2400" dirty="0">
              <a:solidFill>
                <a:schemeClr val="bg1"/>
              </a:solidFill>
              <a:latin typeface="+mn-ea"/>
              <a:cs typeface="Titillium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545489" y="4822801"/>
            <a:ext cx="492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+mn-ea"/>
                <a:cs typeface="Titillium" charset="0"/>
              </a:rPr>
              <a:t>02</a:t>
            </a:r>
            <a:endParaRPr lang="en-US" altLang="zh-CN" sz="2400" dirty="0">
              <a:solidFill>
                <a:schemeClr val="bg1"/>
              </a:solidFill>
              <a:latin typeface="+mn-ea"/>
              <a:cs typeface="Titillium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3636050" y="1052736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产品展示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300674"/>
            <a:ext cx="3352800" cy="889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791200" y="1300674"/>
            <a:ext cx="3352800" cy="889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1021760" y="1916832"/>
            <a:ext cx="7133580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24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工业用及智慧生产</a:t>
            </a:r>
            <a:r>
              <a:rPr lang="en-US" altLang="zh-TW" sz="24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/ </a:t>
            </a:r>
            <a:r>
              <a:rPr lang="zh-TW" altLang="en-US" sz="24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工业计算机</a:t>
            </a:r>
            <a:r>
              <a:rPr lang="en-US" altLang="zh-TW" sz="24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/ </a:t>
            </a:r>
            <a:r>
              <a:rPr lang="zh-TW" altLang="en-US" sz="24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医疗精密设备</a:t>
            </a:r>
            <a:endParaRPr lang="zh-TW" altLang="zh-TW" sz="24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7" name="圖片 3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855651" y="2708920"/>
            <a:ext cx="5257800" cy="1032571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3922141" y="5138028"/>
            <a:ext cx="1276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LOCK type </a:t>
            </a:r>
            <a:endParaRPr lang="en-US" altLang="zh-CN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C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Connector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9" name="圖片 3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51" b="94921" l="2640" r="98985">
                        <a14:foregroundMark x1="5178" y1="59365" x2="7614" y2="752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6887" y="4159990"/>
            <a:ext cx="1555328" cy="994779"/>
          </a:xfrm>
          <a:prstGeom prst="rect">
            <a:avLst/>
          </a:prstGeom>
        </p:spPr>
      </p:pic>
      <p:grpSp>
        <p:nvGrpSpPr>
          <p:cNvPr id="40" name="群組 39"/>
          <p:cNvGrpSpPr/>
          <p:nvPr/>
        </p:nvGrpSpPr>
        <p:grpSpPr>
          <a:xfrm>
            <a:off x="2576467" y="4317213"/>
            <a:ext cx="1491915" cy="1128592"/>
            <a:chOff x="3111628" y="4489085"/>
            <a:chExt cx="1491915" cy="1128592"/>
          </a:xfrm>
        </p:grpSpPr>
        <p:sp>
          <p:nvSpPr>
            <p:cNvPr id="41" name="矩形 40"/>
            <p:cNvSpPr/>
            <p:nvPr/>
          </p:nvSpPr>
          <p:spPr>
            <a:xfrm>
              <a:off x="3111628" y="5309900"/>
              <a:ext cx="149191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Press Fit</a:t>
              </a:r>
              <a:endPara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  <p:pic>
          <p:nvPicPr>
            <p:cNvPr id="42" name="圖片 4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89707" y="4489085"/>
              <a:ext cx="741665" cy="718578"/>
            </a:xfrm>
            <a:prstGeom prst="rect">
              <a:avLst/>
            </a:prstGeom>
          </p:spPr>
        </p:pic>
      </p:grpSp>
      <p:grpSp>
        <p:nvGrpSpPr>
          <p:cNvPr id="43" name="群組 42"/>
          <p:cNvGrpSpPr/>
          <p:nvPr/>
        </p:nvGrpSpPr>
        <p:grpSpPr>
          <a:xfrm>
            <a:off x="5262215" y="4350481"/>
            <a:ext cx="1111564" cy="1310767"/>
            <a:chOff x="5702393" y="4559300"/>
            <a:chExt cx="744890" cy="1310767"/>
          </a:xfrm>
        </p:grpSpPr>
        <p:sp>
          <p:nvSpPr>
            <p:cNvPr id="44" name="矩形 43"/>
            <p:cNvSpPr/>
            <p:nvPr/>
          </p:nvSpPr>
          <p:spPr>
            <a:xfrm>
              <a:off x="5702393" y="5346847"/>
              <a:ext cx="74489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altLang="zh-TW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Terminal</a:t>
              </a:r>
              <a:endParaRPr lang="en-US" altLang="zh-TW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5" name="圖片 44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043" b="97872" l="344" r="9759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80482" y="4559300"/>
              <a:ext cx="647437" cy="61916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47512" y="1837717"/>
            <a:ext cx="4482075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24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云端、通讯及伺服相关</a:t>
            </a:r>
            <a:endParaRPr lang="zh-TW" altLang="zh-TW" sz="24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68724" y="2558501"/>
            <a:ext cx="5257800" cy="103257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153810" y="3933056"/>
            <a:ext cx="23100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Power Connector</a:t>
            </a:r>
            <a:endParaRPr lang="en-US" altLang="zh-TW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7" name="圖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54229" y="3999460"/>
            <a:ext cx="878235" cy="49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4" descr="E:\0-產品照片資料庫\PNG\power-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6616" y="4015105"/>
            <a:ext cx="834284" cy="48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976" y="4036396"/>
            <a:ext cx="802377" cy="46040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153810" y="4867976"/>
            <a:ext cx="2622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High Speed connector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2244517" y="4636857"/>
            <a:ext cx="48110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群組 11"/>
          <p:cNvGrpSpPr/>
          <p:nvPr/>
        </p:nvGrpSpPr>
        <p:grpSpPr>
          <a:xfrm>
            <a:off x="5860900" y="4761018"/>
            <a:ext cx="2095476" cy="1311493"/>
            <a:chOff x="5795745" y="5108644"/>
            <a:chExt cx="2095476" cy="1311493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745" y="5108644"/>
              <a:ext cx="1374775" cy="950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76"/>
            <p:cNvSpPr txBox="1">
              <a:spLocks noChangeArrowheads="1"/>
            </p:cNvSpPr>
            <p:nvPr/>
          </p:nvSpPr>
          <p:spPr bwMode="gray">
            <a:xfrm>
              <a:off x="5929071" y="6017655"/>
              <a:ext cx="1962150" cy="40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  <a:cs typeface="+mn-cs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kumimoji="0" lang="en-US" altLang="zh-TW" sz="1400" dirty="0" err="1" smtClean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PCIe</a:t>
              </a:r>
              <a:r>
                <a:rPr kumimoji="0" lang="en-US" altLang="zh-TW" sz="1400" dirty="0" smtClean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 </a:t>
              </a:r>
              <a:r>
                <a:rPr kumimoji="0" lang="en-US" altLang="zh-TW" sz="1400" dirty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4.0</a:t>
              </a:r>
              <a:endParaRPr kumimoji="0" lang="en-US" altLang="zh-TW" sz="1400" dirty="0">
                <a:solidFill>
                  <a:srgbClr val="000000"/>
                </a:solidFill>
                <a:ea typeface="Microsoft JhengHei" panose="020B0604030504040204" pitchFamily="34" charset="-120"/>
              </a:endParaRPr>
            </a:p>
            <a:p>
              <a:pPr eaLnBrk="1" hangingPunct="1">
                <a:lnSpc>
                  <a:spcPts val="1200"/>
                </a:lnSpc>
              </a:pPr>
              <a:r>
                <a:rPr kumimoji="0" lang="en-US" altLang="zh-TW" sz="1400" dirty="0">
                  <a:solidFill>
                    <a:srgbClr val="C00000"/>
                  </a:solidFill>
                  <a:ea typeface="Microsoft JhengHei" panose="020B0604030504040204" pitchFamily="34" charset="-120"/>
                  <a:sym typeface="Wingdings" panose="05000000000000000000" pitchFamily="2" charset="2"/>
                </a:rPr>
                <a:t>   </a:t>
              </a:r>
              <a:endParaRPr lang="en-US" altLang="zh-TW" sz="1200" dirty="0">
                <a:solidFill>
                  <a:srgbClr val="FF0000"/>
                </a:solidFill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4419506" y="4703732"/>
            <a:ext cx="1962150" cy="1512608"/>
            <a:chOff x="7132311" y="5405890"/>
            <a:chExt cx="1962150" cy="1512608"/>
          </a:xfrm>
        </p:grpSpPr>
        <p:grpSp>
          <p:nvGrpSpPr>
            <p:cNvPr id="16" name="群組 15"/>
            <p:cNvGrpSpPr/>
            <p:nvPr/>
          </p:nvGrpSpPr>
          <p:grpSpPr bwMode="auto">
            <a:xfrm rot="747123">
              <a:off x="7301570" y="5405890"/>
              <a:ext cx="1256354" cy="953419"/>
              <a:chOff x="3250268" y="2281238"/>
              <a:chExt cx="2640945" cy="2295525"/>
            </a:xfrm>
          </p:grpSpPr>
          <p:pic>
            <p:nvPicPr>
              <p:cNvPr id="18" name="Picture 115" descr="C:\Users\t00105\Desktop\snap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2788" y="2281238"/>
                <a:ext cx="2638425" cy="2295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矩形 18"/>
              <p:cNvSpPr/>
              <p:nvPr/>
            </p:nvSpPr>
            <p:spPr>
              <a:xfrm>
                <a:off x="3250268" y="4260400"/>
                <a:ext cx="529379" cy="3157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TW" altLang="en-US"/>
              </a:p>
            </p:txBody>
          </p:sp>
        </p:grpSp>
        <p:sp>
          <p:nvSpPr>
            <p:cNvPr id="17" name="Text Box 76"/>
            <p:cNvSpPr txBox="1">
              <a:spLocks noChangeArrowheads="1"/>
            </p:cNvSpPr>
            <p:nvPr/>
          </p:nvSpPr>
          <p:spPr bwMode="gray">
            <a:xfrm>
              <a:off x="7132311" y="6364500"/>
              <a:ext cx="196215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  <a:cs typeface="+mn-cs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kumimoji="0" lang="en-US" altLang="zh-TW" sz="1400" dirty="0" smtClean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High Speed Cable Assembly</a:t>
              </a:r>
              <a:endParaRPr kumimoji="0" lang="en-US" altLang="zh-TW" sz="1400" dirty="0">
                <a:solidFill>
                  <a:srgbClr val="000000"/>
                </a:solidFill>
                <a:ea typeface="Microsoft JhengHei" panose="020B0604030504040204" pitchFamily="34" charset="-120"/>
              </a:endParaRPr>
            </a:p>
            <a:p>
              <a:pPr eaLnBrk="1" hangingPunct="1">
                <a:lnSpc>
                  <a:spcPts val="1200"/>
                </a:lnSpc>
              </a:pPr>
              <a:r>
                <a:rPr kumimoji="0" lang="en-US" altLang="zh-TW" sz="1400" dirty="0">
                  <a:solidFill>
                    <a:srgbClr val="C00000"/>
                  </a:solidFill>
                  <a:ea typeface="Microsoft JhengHei" panose="020B0604030504040204" pitchFamily="34" charset="-120"/>
                  <a:sym typeface="Wingdings" panose="05000000000000000000" pitchFamily="2" charset="2"/>
                </a:rPr>
                <a:t>   </a:t>
              </a:r>
              <a:endParaRPr lang="en-US" altLang="zh-TW" sz="1200" dirty="0">
                <a:solidFill>
                  <a:srgbClr val="FF0000"/>
                </a:solidFill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3"/>
          <p:cNvSpPr txBox="1"/>
          <p:nvPr/>
        </p:nvSpPr>
        <p:spPr>
          <a:xfrm>
            <a:off x="3636050" y="1052736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产品展示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1300674"/>
            <a:ext cx="3352800" cy="889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791200" y="1300674"/>
            <a:ext cx="3352800" cy="889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36050" y="1052736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产品展示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300674"/>
            <a:ext cx="3352800" cy="889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791200" y="1300674"/>
            <a:ext cx="3352800" cy="889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717271" y="1916832"/>
            <a:ext cx="3742557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24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汽车及外围相关</a:t>
            </a:r>
            <a:endParaRPr lang="en-US" altLang="zh-TW" sz="24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985042" y="2656545"/>
            <a:ext cx="5257800" cy="1032571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5910432" y="4140016"/>
            <a:ext cx="3102076" cy="1289940"/>
            <a:chOff x="6557735" y="3228773"/>
            <a:chExt cx="3102076" cy="1289940"/>
          </a:xfrm>
        </p:grpSpPr>
        <p:sp>
          <p:nvSpPr>
            <p:cNvPr id="10" name="矩形 9"/>
            <p:cNvSpPr/>
            <p:nvPr/>
          </p:nvSpPr>
          <p:spPr>
            <a:xfrm>
              <a:off x="6800155" y="3228773"/>
              <a:ext cx="28596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Body </a:t>
              </a:r>
              <a:r>
                <a:rPr lang="en-US" altLang="zh-TW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Control </a:t>
              </a:r>
              <a:r>
                <a:rPr lang="en-US" altLang="zh-TW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Module Connector</a:t>
              </a:r>
              <a:endParaRPr lang="en-US" altLang="zh-TW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6557735" y="4048260"/>
              <a:ext cx="821804" cy="427279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331851" y="4005084"/>
              <a:ext cx="705682" cy="513629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8060237" y="3961910"/>
              <a:ext cx="705682" cy="513629"/>
            </a:xfrm>
            <a:prstGeom prst="rect">
              <a:avLst/>
            </a:prstGeom>
          </p:spPr>
        </p:pic>
      </p:grpSp>
      <p:grpSp>
        <p:nvGrpSpPr>
          <p:cNvPr id="14" name="群組 13"/>
          <p:cNvGrpSpPr/>
          <p:nvPr/>
        </p:nvGrpSpPr>
        <p:grpSpPr>
          <a:xfrm>
            <a:off x="3440775" y="4118621"/>
            <a:ext cx="2943091" cy="1801541"/>
            <a:chOff x="6745885" y="808609"/>
            <a:chExt cx="2943091" cy="1801541"/>
          </a:xfrm>
        </p:grpSpPr>
        <p:sp>
          <p:nvSpPr>
            <p:cNvPr id="15" name="矩形 14"/>
            <p:cNvSpPr/>
            <p:nvPr/>
          </p:nvSpPr>
          <p:spPr>
            <a:xfrm>
              <a:off x="6745885" y="808609"/>
              <a:ext cx="294309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Reverse Parking Sensor </a:t>
              </a:r>
              <a:endParaRPr lang="en-US" altLang="zh-C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  <a:p>
              <a:r>
                <a:rPr lang="en-US" altLang="zh-CN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Connector &amp; Cable Assembly</a:t>
              </a:r>
              <a:endPara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  <p:grpSp>
          <p:nvGrpSpPr>
            <p:cNvPr id="16" name="群組 15"/>
            <p:cNvGrpSpPr/>
            <p:nvPr/>
          </p:nvGrpSpPr>
          <p:grpSpPr>
            <a:xfrm>
              <a:off x="6954369" y="1404910"/>
              <a:ext cx="2090905" cy="1205240"/>
              <a:chOff x="6949026" y="1477543"/>
              <a:chExt cx="2090905" cy="1205240"/>
            </a:xfrm>
          </p:grpSpPr>
          <p:grpSp>
            <p:nvGrpSpPr>
              <p:cNvPr id="17" name="群組 16"/>
              <p:cNvGrpSpPr/>
              <p:nvPr/>
            </p:nvGrpSpPr>
            <p:grpSpPr>
              <a:xfrm>
                <a:off x="6949026" y="1532040"/>
                <a:ext cx="1193788" cy="533042"/>
                <a:chOff x="7012735" y="1445074"/>
                <a:chExt cx="1193788" cy="533042"/>
              </a:xfrm>
            </p:grpSpPr>
            <p:pic>
              <p:nvPicPr>
                <p:cNvPr id="21" name="圖片 20"/>
                <p:cNvPicPr>
                  <a:picLocks noChangeAspect="1"/>
                </p:cNvPicPr>
                <p:nvPr/>
              </p:nvPicPr>
              <p:blipFill>
                <a:blip r:embed="rId5" cstate="screen"/>
                <a:stretch>
                  <a:fillRect/>
                </a:stretch>
              </p:blipFill>
              <p:spPr>
                <a:xfrm>
                  <a:off x="7012735" y="1445074"/>
                  <a:ext cx="713028" cy="533042"/>
                </a:xfrm>
                <a:prstGeom prst="rect">
                  <a:avLst/>
                </a:prstGeom>
              </p:spPr>
            </p:pic>
            <p:pic>
              <p:nvPicPr>
                <p:cNvPr id="22" name="圖片 21"/>
                <p:cNvPicPr>
                  <a:picLocks noChangeAspect="1"/>
                </p:cNvPicPr>
                <p:nvPr/>
              </p:nvPicPr>
              <p:blipFill>
                <a:blip r:embed="rId6" cstate="screen"/>
                <a:stretch>
                  <a:fillRect/>
                </a:stretch>
              </p:blipFill>
              <p:spPr>
                <a:xfrm>
                  <a:off x="7583034" y="1509528"/>
                  <a:ext cx="623489" cy="397555"/>
                </a:xfrm>
                <a:prstGeom prst="rect">
                  <a:avLst/>
                </a:prstGeom>
              </p:spPr>
            </p:pic>
          </p:grpSp>
          <p:pic>
            <p:nvPicPr>
              <p:cNvPr id="18" name="圖片 17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8059067" y="1532040"/>
                <a:ext cx="537797" cy="477363"/>
              </a:xfrm>
              <a:prstGeom prst="rect">
                <a:avLst/>
              </a:prstGeom>
            </p:spPr>
          </p:pic>
          <p:pic>
            <p:nvPicPr>
              <p:cNvPr id="19" name="圖片 18"/>
              <p:cNvPicPr>
                <a:picLocks noChangeAspect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>
              <a:xfrm>
                <a:off x="8502134" y="1477543"/>
                <a:ext cx="537797" cy="477363"/>
              </a:xfrm>
              <a:prstGeom prst="rect">
                <a:avLst/>
              </a:prstGeom>
            </p:spPr>
          </p:pic>
          <p:pic>
            <p:nvPicPr>
              <p:cNvPr id="20" name="圖片 19"/>
              <p:cNvPicPr>
                <a:picLocks noChangeAspect="1"/>
              </p:cNvPicPr>
              <p:nvPr/>
            </p:nvPicPr>
            <p:blipFill>
              <a:blip r:embed="rId9" cstate="screen"/>
              <a:stretch>
                <a:fillRect/>
              </a:stretch>
            </p:blipFill>
            <p:spPr>
              <a:xfrm>
                <a:off x="7647986" y="1916202"/>
                <a:ext cx="1188623" cy="766581"/>
              </a:xfrm>
              <a:prstGeom prst="rect">
                <a:avLst/>
              </a:prstGeom>
            </p:spPr>
          </p:pic>
        </p:grpSp>
      </p:grpSp>
      <p:grpSp>
        <p:nvGrpSpPr>
          <p:cNvPr id="23" name="群組 22"/>
          <p:cNvGrpSpPr/>
          <p:nvPr/>
        </p:nvGrpSpPr>
        <p:grpSpPr>
          <a:xfrm>
            <a:off x="1113661" y="4247738"/>
            <a:ext cx="2859656" cy="1344482"/>
            <a:chOff x="3749786" y="5266913"/>
            <a:chExt cx="2859656" cy="1344482"/>
          </a:xfrm>
        </p:grpSpPr>
        <p:pic>
          <p:nvPicPr>
            <p:cNvPr id="24" name="Picture 7" descr="A picture containing indoor, table, wall, sitting&#10;&#10;Description generated with high confidence"/>
            <p:cNvPicPr>
              <a:picLocks noChangeAspect="1"/>
            </p:cNvPicPr>
            <p:nvPr/>
          </p:nvPicPr>
          <p:blipFill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00" b="98667" l="2254" r="97817">
                          <a14:foregroundMark x1="8028" y1="45733" x2="31549" y2="20533"/>
                          <a14:backgroundMark x1="60070" y1="62667" x2="61197" y2="93600"/>
                          <a14:backgroundMark x1="60352" y1="60133" x2="60352" y2="66533"/>
                          <a14:backgroundMark x1="83380" y1="10000" x2="84789" y2="92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28293" y="5667535"/>
              <a:ext cx="1787042" cy="943860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3749786" y="5266913"/>
              <a:ext cx="285965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High Power Connector</a:t>
              </a:r>
              <a:endParaRPr lang="en-US" altLang="zh-TW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81428" y="1888123"/>
            <a:ext cx="4414243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24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计算机外设及消费性电子产品</a:t>
            </a:r>
            <a:endParaRPr lang="en-US" altLang="zh-TW" sz="24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959649" y="2636912"/>
            <a:ext cx="5257800" cy="1032571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2123728" y="4614878"/>
            <a:ext cx="1276661" cy="1008761"/>
            <a:chOff x="1960532" y="4060865"/>
            <a:chExt cx="1276661" cy="1008761"/>
          </a:xfrm>
        </p:grpSpPr>
        <p:sp>
          <p:nvSpPr>
            <p:cNvPr id="7" name="矩形 6"/>
            <p:cNvSpPr/>
            <p:nvPr/>
          </p:nvSpPr>
          <p:spPr>
            <a:xfrm>
              <a:off x="1960532" y="4546406"/>
              <a:ext cx="127666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FPC Connector</a:t>
              </a:r>
              <a:endPara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62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79306" y="4060865"/>
              <a:ext cx="669711" cy="431461"/>
            </a:xfrm>
            <a:prstGeom prst="rect">
              <a:avLst/>
            </a:prstGeom>
          </p:spPr>
        </p:pic>
      </p:grpSp>
      <p:grpSp>
        <p:nvGrpSpPr>
          <p:cNvPr id="9" name="群組 8"/>
          <p:cNvGrpSpPr/>
          <p:nvPr/>
        </p:nvGrpSpPr>
        <p:grpSpPr>
          <a:xfrm>
            <a:off x="4718323" y="4540595"/>
            <a:ext cx="1151920" cy="838026"/>
            <a:chOff x="5297791" y="4016157"/>
            <a:chExt cx="1151920" cy="838026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945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297791" y="4016157"/>
              <a:ext cx="1151920" cy="582220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5501306" y="4546406"/>
              <a:ext cx="7448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altLang="zh-TW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Wafer</a:t>
              </a:r>
              <a:endParaRPr lang="en-US" altLang="zh-TW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5779164" y="4508093"/>
            <a:ext cx="1273079" cy="870528"/>
            <a:chOff x="6503802" y="3983655"/>
            <a:chExt cx="1273079" cy="870528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75" b="96063" l="1143" r="9828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16812" y="3983655"/>
              <a:ext cx="847058" cy="614722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6503802" y="4546406"/>
              <a:ext cx="127307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altLang="zh-TW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IDC Female</a:t>
              </a:r>
              <a:endParaRPr lang="en-US" altLang="zh-TW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3321906" y="3933056"/>
            <a:ext cx="1507134" cy="1680017"/>
            <a:chOff x="4929072" y="4051961"/>
            <a:chExt cx="1507134" cy="1680017"/>
          </a:xfrm>
        </p:grpSpPr>
        <p:sp>
          <p:nvSpPr>
            <p:cNvPr id="16" name="矩形 15"/>
            <p:cNvSpPr/>
            <p:nvPr/>
          </p:nvSpPr>
          <p:spPr>
            <a:xfrm>
              <a:off x="5159545" y="5208758"/>
              <a:ext cx="127666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Slimmate</a:t>
              </a:r>
              <a:r>
                <a:rPr lang="en-US" altLang="zh-CN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 connector</a:t>
              </a:r>
              <a:endPara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715" b="89896" l="9937" r="93060">
                          <a14:foregroundMark x1="25868" y1="66122" x2="82334" y2="80684"/>
                          <a14:foregroundMark x1="83912" y1="84547" x2="90536" y2="8335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29072" y="4051961"/>
              <a:ext cx="1284622" cy="1363644"/>
            </a:xfrm>
            <a:prstGeom prst="rect">
              <a:avLst/>
            </a:prstGeom>
          </p:spPr>
        </p:pic>
      </p:grpSp>
      <p:sp>
        <p:nvSpPr>
          <p:cNvPr id="18" name="文本框 3"/>
          <p:cNvSpPr txBox="1"/>
          <p:nvPr/>
        </p:nvSpPr>
        <p:spPr>
          <a:xfrm>
            <a:off x="3636050" y="1052736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产品展示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1300674"/>
            <a:ext cx="3352800" cy="889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791200" y="1300674"/>
            <a:ext cx="3352800" cy="889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5"/>
          <p:cNvPicPr>
            <a:picLocks noChangeAspect="1" noChangeArrowheads="1"/>
          </p:cNvPicPr>
          <p:nvPr/>
        </p:nvPicPr>
        <p:blipFill>
          <a:blip r:embed="rId1">
            <a:lum bright="18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06" b="220"/>
          <a:stretch>
            <a:fillRect/>
          </a:stretch>
        </p:blipFill>
        <p:spPr bwMode="auto">
          <a:xfrm>
            <a:off x="611560" y="4243997"/>
            <a:ext cx="2062841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3"/>
          <p:cNvSpPr txBox="1"/>
          <p:nvPr/>
        </p:nvSpPr>
        <p:spPr>
          <a:xfrm>
            <a:off x="3636050" y="1052736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主要工艺</a:t>
            </a:r>
            <a:endParaRPr lang="en-US" altLang="zh-CN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1300674"/>
            <a:ext cx="3352800" cy="889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791200" y="1300674"/>
            <a:ext cx="3352800" cy="889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2062841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105900" y="3920314"/>
            <a:ext cx="1074160" cy="46166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dirty="0" smtClean="0">
                <a:latin typeface="Times New Roman" panose="02020603050405020304" pitchFamily="18" charset="0"/>
                <a:ea typeface="DFKai-SB" panose="03000509000000000000" pitchFamily="65" charset="-120"/>
              </a:rPr>
              <a:t>铜材</a:t>
            </a:r>
            <a:endParaRPr lang="zh-CN" altLang="en-US" sz="2400" dirty="0">
              <a:latin typeface="Times New Roman" panose="02020603050405020304" pitchFamily="18" charset="0"/>
              <a:ea typeface="DFKai-SB" panose="03000509000000000000" pitchFamily="65" charset="-120"/>
            </a:endParaRP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r="9135"/>
          <a:stretch>
            <a:fillRect/>
          </a:stretch>
        </p:blipFill>
        <p:spPr bwMode="auto">
          <a:xfrm>
            <a:off x="3132727" y="2604893"/>
            <a:ext cx="3214082" cy="30791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034552" y="1984780"/>
            <a:ext cx="1415772" cy="461665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 smtClean="0">
                <a:latin typeface="Times New Roman" panose="02020603050405020304" pitchFamily="18" charset="0"/>
                <a:ea typeface="DFKai-SB" panose="03000509000000000000" pitchFamily="65" charset="-120"/>
              </a:rPr>
              <a:t>冲压成型</a:t>
            </a:r>
            <a:endParaRPr lang="zh-CN" altLang="en-US" sz="2400" dirty="0">
              <a:latin typeface="Times New Roman" panose="02020603050405020304" pitchFamily="18" charset="0"/>
              <a:ea typeface="DFKai-SB" panose="03000509000000000000" pitchFamily="65" charset="-120"/>
            </a:endParaRPr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0" b="27937"/>
          <a:stretch>
            <a:fillRect/>
          </a:stretch>
        </p:blipFill>
        <p:spPr bwMode="auto">
          <a:xfrm>
            <a:off x="6791667" y="2604893"/>
            <a:ext cx="1886838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4" r="9560" b="8369"/>
          <a:stretch>
            <a:fillRect/>
          </a:stretch>
        </p:blipFill>
        <p:spPr bwMode="auto">
          <a:xfrm>
            <a:off x="6791667" y="4315954"/>
            <a:ext cx="1886838" cy="13680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6858936" y="2461908"/>
            <a:ext cx="799950" cy="287499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Times New Roman" panose="02020603050405020304" pitchFamily="18" charset="0"/>
                <a:ea typeface="DFKai-SB" panose="03000509000000000000" pitchFamily="65" charset="-120"/>
              </a:rPr>
              <a:t>端子素材</a:t>
            </a:r>
            <a:endParaRPr lang="zh-CN" altLang="en-US" sz="1200" dirty="0">
              <a:latin typeface="Times New Roman" panose="02020603050405020304" pitchFamily="18" charset="0"/>
              <a:ea typeface="DFKai-SB" panose="03000509000000000000" pitchFamily="65" charset="-120"/>
            </a:endParaRPr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6858936" y="4122158"/>
            <a:ext cx="805953" cy="287499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200" dirty="0" smtClean="0">
                <a:latin typeface="Times New Roman" panose="02020603050405020304" pitchFamily="18" charset="0"/>
                <a:ea typeface="DFKai-SB" panose="03000509000000000000" pitchFamily="65" charset="-120"/>
              </a:rPr>
              <a:t>铁耳素材</a:t>
            </a:r>
            <a:endParaRPr lang="zh-CN" altLang="en-US" sz="1200" dirty="0">
              <a:latin typeface="Times New Roman" panose="02020603050405020304" pitchFamily="18" charset="0"/>
              <a:ea typeface="DFKai-SB" panose="03000509000000000000" pitchFamily="65" charset="-120"/>
            </a:endParaRPr>
          </a:p>
        </p:txBody>
      </p:sp>
      <p:sp>
        <p:nvSpPr>
          <p:cNvPr id="24" name="向右箭號 23"/>
          <p:cNvSpPr/>
          <p:nvPr/>
        </p:nvSpPr>
        <p:spPr>
          <a:xfrm>
            <a:off x="2740833" y="3831982"/>
            <a:ext cx="360927" cy="677138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向右箭號 24"/>
          <p:cNvSpPr/>
          <p:nvPr/>
        </p:nvSpPr>
        <p:spPr>
          <a:xfrm>
            <a:off x="6385762" y="3812577"/>
            <a:ext cx="360927" cy="677138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36050" y="1052736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主要工艺</a:t>
            </a:r>
            <a:endParaRPr lang="en-US" altLang="zh-CN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300674"/>
            <a:ext cx="3352800" cy="889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791200" y="1300674"/>
            <a:ext cx="3352800" cy="889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7"/>
          <p:cNvPicPr preferRelativeResize="0">
            <a:picLocks noChangeArrowheads="1"/>
          </p:cNvPicPr>
          <p:nvPr/>
        </p:nvPicPr>
        <p:blipFill>
          <a:blip r:embed="rId1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568" y="3156327"/>
            <a:ext cx="1963512" cy="18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36" y="3156326"/>
            <a:ext cx="1849297" cy="18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544" y="3156326"/>
            <a:ext cx="2127848" cy="18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828936" y="2692798"/>
            <a:ext cx="800219" cy="338554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600" dirty="0" smtClean="0">
                <a:latin typeface="Times New Roman" panose="02020603050405020304" pitchFamily="18" charset="0"/>
                <a:ea typeface="DFKai-SB" panose="03000509000000000000" pitchFamily="65" charset="-120"/>
              </a:rPr>
              <a:t>塑料粒</a:t>
            </a:r>
            <a:endParaRPr lang="zh-CN" altLang="en-US" sz="1600" dirty="0">
              <a:latin typeface="Times New Roman" panose="02020603050405020304" pitchFamily="18" charset="0"/>
              <a:ea typeface="DFKai-SB" panose="03000509000000000000" pitchFamily="65" charset="-120"/>
            </a:endParaRP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3328568" y="2695200"/>
            <a:ext cx="1005403" cy="338554"/>
          </a:xfrm>
          <a:prstGeom prst="rect">
            <a:avLst/>
          </a:prstGeom>
          <a:solidFill>
            <a:srgbClr val="FFCC99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600" dirty="0">
                <a:latin typeface="Times New Roman" panose="02020603050405020304" pitchFamily="18" charset="0"/>
                <a:ea typeface="DFKai-SB" panose="03000509000000000000" pitchFamily="65" charset="-120"/>
              </a:rPr>
              <a:t>射出成型</a:t>
            </a:r>
            <a:endParaRPr lang="zh-CN" altLang="en-US" sz="1600" dirty="0">
              <a:latin typeface="Times New Roman" panose="02020603050405020304" pitchFamily="18" charset="0"/>
              <a:ea typeface="DFKai-SB" panose="03000509000000000000" pitchFamily="65" charset="-12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5972544" y="2695200"/>
            <a:ext cx="595035" cy="338554"/>
          </a:xfrm>
          <a:prstGeom prst="rect">
            <a:avLst/>
          </a:prstGeom>
          <a:solidFill>
            <a:srgbClr val="FFCC99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600" dirty="0" smtClean="0">
                <a:latin typeface="Times New Roman" panose="02020603050405020304" pitchFamily="18" charset="0"/>
                <a:ea typeface="DFKai-SB" panose="03000509000000000000" pitchFamily="65" charset="-120"/>
              </a:rPr>
              <a:t>胶体</a:t>
            </a:r>
            <a:endParaRPr lang="zh-CN" altLang="en-US" sz="1600" dirty="0">
              <a:latin typeface="Times New Roman" panose="02020603050405020304" pitchFamily="18" charset="0"/>
              <a:ea typeface="DFKai-SB" panose="03000509000000000000" pitchFamily="65" charset="-120"/>
            </a:endParaRPr>
          </a:p>
        </p:txBody>
      </p:sp>
      <p:sp>
        <p:nvSpPr>
          <p:cNvPr id="13" name="向右箭號 12"/>
          <p:cNvSpPr/>
          <p:nvPr/>
        </p:nvSpPr>
        <p:spPr>
          <a:xfrm>
            <a:off x="2847932" y="3717757"/>
            <a:ext cx="360927" cy="677138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5436919" y="3717757"/>
            <a:ext cx="360927" cy="677138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36050" y="1052736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主要工艺</a:t>
            </a:r>
            <a:endParaRPr lang="en-US" altLang="zh-CN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300674"/>
            <a:ext cx="3352800" cy="889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791200" y="1300674"/>
            <a:ext cx="3352800" cy="889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799890" y="1916832"/>
            <a:ext cx="1492190" cy="46166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dirty="0" smtClean="0">
                <a:latin typeface="Times New Roman" panose="02020603050405020304" pitchFamily="18" charset="0"/>
                <a:ea typeface="DFKai-SB" panose="03000509000000000000" pitchFamily="65" charset="-120"/>
              </a:rPr>
              <a:t>成品组装</a:t>
            </a:r>
            <a:endParaRPr lang="zh-CN" altLang="en-US" sz="2400" dirty="0">
              <a:latin typeface="Times New Roman" panose="02020603050405020304" pitchFamily="18" charset="0"/>
              <a:ea typeface="DFKai-SB" panose="03000509000000000000" pitchFamily="65" charset="-12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564" y="3883239"/>
            <a:ext cx="1906072" cy="1013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0" b="27937"/>
          <a:stretch>
            <a:fillRect/>
          </a:stretch>
        </p:blipFill>
        <p:spPr bwMode="auto">
          <a:xfrm>
            <a:off x="715960" y="2762594"/>
            <a:ext cx="1886838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4" r="9560" b="8369"/>
          <a:stretch>
            <a:fillRect/>
          </a:stretch>
        </p:blipFill>
        <p:spPr bwMode="auto">
          <a:xfrm>
            <a:off x="715960" y="4473655"/>
            <a:ext cx="1886838" cy="13680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783229" y="2619609"/>
            <a:ext cx="799950" cy="287499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Times New Roman" panose="02020603050405020304" pitchFamily="18" charset="0"/>
                <a:ea typeface="DFKai-SB" panose="03000509000000000000" pitchFamily="65" charset="-120"/>
              </a:rPr>
              <a:t>端子素材</a:t>
            </a:r>
            <a:endParaRPr lang="zh-CN" altLang="en-US" sz="1200" dirty="0">
              <a:latin typeface="Times New Roman" panose="02020603050405020304" pitchFamily="18" charset="0"/>
              <a:ea typeface="DFKai-SB" panose="03000509000000000000" pitchFamily="65" charset="-120"/>
            </a:endParaRP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783229" y="4279859"/>
            <a:ext cx="805953" cy="287499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200" dirty="0" smtClean="0">
                <a:latin typeface="Times New Roman" panose="02020603050405020304" pitchFamily="18" charset="0"/>
                <a:ea typeface="DFKai-SB" panose="03000509000000000000" pitchFamily="65" charset="-120"/>
              </a:rPr>
              <a:t>铁耳素材</a:t>
            </a:r>
            <a:endParaRPr lang="zh-CN" altLang="en-US" sz="1200" dirty="0">
              <a:latin typeface="Times New Roman" panose="02020603050405020304" pitchFamily="18" charset="0"/>
              <a:ea typeface="DFKai-SB" panose="03000509000000000000" pitchFamily="65" charset="-120"/>
            </a:endParaRPr>
          </a:p>
        </p:txBody>
      </p:sp>
      <p:sp>
        <p:nvSpPr>
          <p:cNvPr id="14" name="加號 13"/>
          <p:cNvSpPr/>
          <p:nvPr/>
        </p:nvSpPr>
        <p:spPr>
          <a:xfrm>
            <a:off x="2602798" y="4066200"/>
            <a:ext cx="576064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248" y="3573655"/>
            <a:ext cx="2127848" cy="18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3361439" y="3404378"/>
            <a:ext cx="595035" cy="338554"/>
          </a:xfrm>
          <a:prstGeom prst="rect">
            <a:avLst/>
          </a:prstGeom>
          <a:solidFill>
            <a:srgbClr val="FFCC99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600" dirty="0" smtClean="0">
                <a:latin typeface="Times New Roman" panose="02020603050405020304" pitchFamily="18" charset="0"/>
                <a:ea typeface="DFKai-SB" panose="03000509000000000000" pitchFamily="65" charset="-120"/>
              </a:rPr>
              <a:t>胶体</a:t>
            </a:r>
            <a:endParaRPr lang="zh-CN" altLang="en-US" sz="1600" dirty="0">
              <a:latin typeface="Times New Roman" panose="02020603050405020304" pitchFamily="18" charset="0"/>
              <a:ea typeface="DFKai-SB" panose="03000509000000000000" pitchFamily="65" charset="-120"/>
            </a:endParaRPr>
          </a:p>
        </p:txBody>
      </p:sp>
      <p:sp>
        <p:nvSpPr>
          <p:cNvPr id="17" name="向右箭號 16"/>
          <p:cNvSpPr/>
          <p:nvPr/>
        </p:nvSpPr>
        <p:spPr>
          <a:xfrm>
            <a:off x="5716442" y="4017600"/>
            <a:ext cx="360927" cy="677138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21"/>
          <p:cNvSpPr/>
          <p:nvPr>
            <p:custDataLst>
              <p:tags r:id="rId1"/>
            </p:custDataLst>
          </p:nvPr>
        </p:nvSpPr>
        <p:spPr>
          <a:xfrm>
            <a:off x="2755107" y="2581597"/>
            <a:ext cx="3675460" cy="1351359"/>
          </a:xfrm>
          <a:custGeom>
            <a:avLst/>
            <a:gdLst>
              <a:gd name="connsiteX0" fmla="*/ 1112071 w 4901184"/>
              <a:gd name="connsiteY0" fmla="*/ 0 h 1801368"/>
              <a:gd name="connsiteX1" fmla="*/ 4901184 w 4901184"/>
              <a:gd name="connsiteY1" fmla="*/ 0 h 1801368"/>
              <a:gd name="connsiteX2" fmla="*/ 4901184 w 4901184"/>
              <a:gd name="connsiteY2" fmla="*/ 1008251 h 1801368"/>
              <a:gd name="connsiteX3" fmla="*/ 3799357 w 4901184"/>
              <a:gd name="connsiteY3" fmla="*/ 1801368 h 1801368"/>
              <a:gd name="connsiteX4" fmla="*/ 0 w 4901184"/>
              <a:gd name="connsiteY4" fmla="*/ 1801368 h 1801368"/>
              <a:gd name="connsiteX5" fmla="*/ 0 w 4901184"/>
              <a:gd name="connsiteY5" fmla="*/ 800490 h 180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1184" h="1801368">
                <a:moveTo>
                  <a:pt x="1112071" y="0"/>
                </a:moveTo>
                <a:lnTo>
                  <a:pt x="4901184" y="0"/>
                </a:lnTo>
                <a:lnTo>
                  <a:pt x="4901184" y="1008251"/>
                </a:lnTo>
                <a:lnTo>
                  <a:pt x="3799357" y="1801368"/>
                </a:lnTo>
                <a:lnTo>
                  <a:pt x="0" y="1801368"/>
                </a:lnTo>
                <a:lnTo>
                  <a:pt x="0" y="80049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>
              <a:solidFill>
                <a:prstClr val="white"/>
              </a:solidFill>
            </a:endParaRPr>
          </a:p>
        </p:txBody>
      </p:sp>
      <p:cxnSp>
        <p:nvCxnSpPr>
          <p:cNvPr id="5" name="直接连接符 22"/>
          <p:cNvCxnSpPr/>
          <p:nvPr>
            <p:custDataLst>
              <p:tags r:id="rId2"/>
            </p:custDataLst>
          </p:nvPr>
        </p:nvCxnSpPr>
        <p:spPr>
          <a:xfrm flipH="1">
            <a:off x="2377679" y="2307753"/>
            <a:ext cx="1577578" cy="11382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23"/>
          <p:cNvCxnSpPr/>
          <p:nvPr>
            <p:custDataLst>
              <p:tags r:id="rId3"/>
            </p:custDataLst>
          </p:nvPr>
        </p:nvCxnSpPr>
        <p:spPr>
          <a:xfrm flipH="1">
            <a:off x="5195887" y="3082850"/>
            <a:ext cx="1577579" cy="11382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5"/>
          <p:cNvCxnSpPr/>
          <p:nvPr/>
        </p:nvCxnSpPr>
        <p:spPr>
          <a:xfrm>
            <a:off x="3609975" y="2682399"/>
            <a:ext cx="13696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14"/>
          <p:cNvCxnSpPr/>
          <p:nvPr/>
        </p:nvCxnSpPr>
        <p:spPr>
          <a:xfrm>
            <a:off x="2850579" y="3805061"/>
            <a:ext cx="270368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25"/>
          <p:cNvCxnSpPr/>
          <p:nvPr/>
        </p:nvCxnSpPr>
        <p:spPr>
          <a:xfrm>
            <a:off x="6331967" y="2729636"/>
            <a:ext cx="0" cy="6018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28"/>
          <p:cNvCxnSpPr/>
          <p:nvPr/>
        </p:nvCxnSpPr>
        <p:spPr>
          <a:xfrm>
            <a:off x="2850579" y="3204696"/>
            <a:ext cx="0" cy="6018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31"/>
          <p:cNvSpPr txBox="1"/>
          <p:nvPr/>
        </p:nvSpPr>
        <p:spPr>
          <a:xfrm>
            <a:off x="3466965" y="2950294"/>
            <a:ext cx="2244687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+mn-ea"/>
                <a:ea typeface="+mn-ea"/>
              </a:rPr>
              <a:t>企业环境</a:t>
            </a:r>
            <a:endParaRPr lang="zh-CN" altLang="en-US" sz="2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12" name="图片 10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4979654" y="2307753"/>
            <a:ext cx="1352313" cy="4869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18500" y="1052736"/>
            <a:ext cx="2497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工作环境</a:t>
            </a:r>
            <a:endParaRPr lang="en-US" altLang="zh-CN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300674"/>
            <a:ext cx="3352800" cy="889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791200" y="1300674"/>
            <a:ext cx="3352800" cy="889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96054"/>
            <a:ext cx="3936000" cy="295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95726"/>
            <a:ext cx="3936437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字方塊 8"/>
          <p:cNvSpPr txBox="1"/>
          <p:nvPr/>
        </p:nvSpPr>
        <p:spPr>
          <a:xfrm>
            <a:off x="1175622" y="5426060"/>
            <a:ext cx="2664296" cy="52322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rtlCol="0" anchor="ctr" anchorCtr="0">
            <a:spAutoFit/>
          </a:bodyPr>
          <a:lstStyle/>
          <a:p>
            <a:pPr algn="ctr"/>
            <a:r>
              <a:rPr lang="zh-CN" altLang="en-US" sz="2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有愛的辦公區</a:t>
            </a:r>
            <a:endParaRPr lang="zh-TW" altLang="en-US" sz="28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351868" y="5446980"/>
            <a:ext cx="2664296" cy="52322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rtlCol="0" anchor="ctr" anchorCtr="0">
            <a:spAutoFit/>
          </a:bodyPr>
          <a:lstStyle/>
          <a:p>
            <a:pPr algn="ctr"/>
            <a:r>
              <a:rPr lang="zh-CN" altLang="en-US" sz="2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整潔的車間</a:t>
            </a:r>
            <a:endParaRPr lang="zh-TW" altLang="en-US" sz="28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812801" y="947827"/>
            <a:ext cx="1770742" cy="5145469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28914" y="947827"/>
            <a:ext cx="1553029" cy="5145469"/>
          </a:xfrm>
          <a:prstGeom prst="rect">
            <a:avLst/>
          </a:prstGeom>
          <a:solidFill>
            <a:schemeClr val="tx2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60015" y="2039120"/>
            <a:ext cx="2280862" cy="1333578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75635" y="2253632"/>
            <a:ext cx="2044557" cy="86302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967551" y="2039120"/>
            <a:ext cx="1440800" cy="452090"/>
          </a:xfrm>
          <a:prstGeom prst="rect">
            <a:avLst/>
          </a:pr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9"/>
          <p:cNvSpPr txBox="1"/>
          <p:nvPr/>
        </p:nvSpPr>
        <p:spPr>
          <a:xfrm>
            <a:off x="720250" y="1965934"/>
            <a:ext cx="1970355" cy="107721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11"/>
          <p:cNvSpPr txBox="1"/>
          <p:nvPr/>
        </p:nvSpPr>
        <p:spPr>
          <a:xfrm>
            <a:off x="4020821" y="2330366"/>
            <a:ext cx="181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关于我们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3" name="文本框 12"/>
          <p:cNvSpPr txBox="1"/>
          <p:nvPr/>
        </p:nvSpPr>
        <p:spPr>
          <a:xfrm>
            <a:off x="6719713" y="2330366"/>
            <a:ext cx="181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企业文化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4" name="文本框 13"/>
          <p:cNvSpPr txBox="1"/>
          <p:nvPr/>
        </p:nvSpPr>
        <p:spPr>
          <a:xfrm>
            <a:off x="4020821" y="3527222"/>
            <a:ext cx="181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产品及工艺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5" name="文本框 14"/>
          <p:cNvSpPr txBox="1"/>
          <p:nvPr/>
        </p:nvSpPr>
        <p:spPr>
          <a:xfrm>
            <a:off x="6719713" y="3466049"/>
            <a:ext cx="181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企业环境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8" name="等腰三角形 27"/>
          <p:cNvSpPr>
            <a:spLocks noChangeArrowheads="1"/>
          </p:cNvSpPr>
          <p:nvPr/>
        </p:nvSpPr>
        <p:spPr bwMode="auto">
          <a:xfrm rot="5400000">
            <a:off x="3629640" y="2454173"/>
            <a:ext cx="242593" cy="209569"/>
          </a:xfrm>
          <a:prstGeom prst="triangle">
            <a:avLst>
              <a:gd name="adj" fmla="val 50000"/>
            </a:avLst>
          </a:prstGeom>
          <a:solidFill>
            <a:srgbClr val="1E1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zh-CN" altLang="zh-CN" sz="2800">
              <a:latin typeface="+mj-ea"/>
              <a:ea typeface="+mj-ea"/>
            </a:endParaRPr>
          </a:p>
        </p:txBody>
      </p:sp>
      <p:sp>
        <p:nvSpPr>
          <p:cNvPr id="29" name="等腰三角形 28"/>
          <p:cNvSpPr>
            <a:spLocks noChangeArrowheads="1"/>
          </p:cNvSpPr>
          <p:nvPr/>
        </p:nvSpPr>
        <p:spPr bwMode="auto">
          <a:xfrm rot="5400000">
            <a:off x="6328532" y="2425637"/>
            <a:ext cx="242593" cy="209569"/>
          </a:xfrm>
          <a:prstGeom prst="triangle">
            <a:avLst>
              <a:gd name="adj" fmla="val 50000"/>
            </a:avLst>
          </a:prstGeom>
          <a:solidFill>
            <a:srgbClr val="1E1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zh-CN" altLang="zh-CN" sz="2800">
              <a:latin typeface="+mj-ea"/>
              <a:ea typeface="+mj-ea"/>
            </a:endParaRPr>
          </a:p>
        </p:txBody>
      </p:sp>
      <p:sp>
        <p:nvSpPr>
          <p:cNvPr id="30" name="等腰三角形 29"/>
          <p:cNvSpPr>
            <a:spLocks noChangeArrowheads="1"/>
          </p:cNvSpPr>
          <p:nvPr/>
        </p:nvSpPr>
        <p:spPr bwMode="auto">
          <a:xfrm rot="5400000">
            <a:off x="3629640" y="3620634"/>
            <a:ext cx="242593" cy="209569"/>
          </a:xfrm>
          <a:prstGeom prst="triangle">
            <a:avLst>
              <a:gd name="adj" fmla="val 50000"/>
            </a:avLst>
          </a:prstGeom>
          <a:solidFill>
            <a:srgbClr val="1E1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zh-CN" altLang="zh-CN" sz="2800">
              <a:latin typeface="+mj-ea"/>
              <a:ea typeface="+mj-ea"/>
            </a:endParaRPr>
          </a:p>
        </p:txBody>
      </p:sp>
      <p:sp>
        <p:nvSpPr>
          <p:cNvPr id="32" name="等腰三角形 31"/>
          <p:cNvSpPr>
            <a:spLocks noChangeArrowheads="1"/>
          </p:cNvSpPr>
          <p:nvPr/>
        </p:nvSpPr>
        <p:spPr bwMode="auto">
          <a:xfrm rot="5400000">
            <a:off x="6358775" y="3592098"/>
            <a:ext cx="242593" cy="209569"/>
          </a:xfrm>
          <a:prstGeom prst="triangle">
            <a:avLst>
              <a:gd name="adj" fmla="val 50000"/>
            </a:avLst>
          </a:prstGeom>
          <a:solidFill>
            <a:srgbClr val="1E1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zh-CN" altLang="zh-CN" sz="280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  <p:bldP spid="22" grpId="0"/>
      <p:bldP spid="23" grpId="0"/>
      <p:bldP spid="24" grpId="0"/>
      <p:bldP spid="25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3"/>
          <p:cNvSpPr txBox="1"/>
          <p:nvPr/>
        </p:nvSpPr>
        <p:spPr>
          <a:xfrm>
            <a:off x="3318500" y="1052736"/>
            <a:ext cx="2497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多样化饮食</a:t>
            </a:r>
            <a:endParaRPr lang="en-US" altLang="zh-CN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1300674"/>
            <a:ext cx="3352800" cy="889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791200" y="1300674"/>
            <a:ext cx="3352800" cy="889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468" y="4177640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149080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468" y="1773056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72816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05258"/>
            <a:ext cx="1584176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18500" y="1052736"/>
            <a:ext cx="2497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住宿环境</a:t>
            </a:r>
            <a:endParaRPr lang="en-US" altLang="zh-CN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300674"/>
            <a:ext cx="3352800" cy="889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791200" y="1300674"/>
            <a:ext cx="3352800" cy="889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196" y="2349280"/>
            <a:ext cx="2700000" cy="360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9280"/>
            <a:ext cx="2700000" cy="360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140" y="2349280"/>
            <a:ext cx="2700000" cy="360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0" y="1407880"/>
            <a:ext cx="1520562" cy="1520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18500" y="1052736"/>
            <a:ext cx="2497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业余生活</a:t>
            </a:r>
            <a:endParaRPr lang="en-US" altLang="zh-CN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300674"/>
            <a:ext cx="3352800" cy="889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791200" y="1300674"/>
            <a:ext cx="3352800" cy="889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12" descr="qqqq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92" y="2489696"/>
            <a:ext cx="26289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05" y="2489694"/>
            <a:ext cx="2709145" cy="180340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362" y="2489695"/>
            <a:ext cx="2404533" cy="180340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65870" y="4869160"/>
            <a:ext cx="2376264" cy="523220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zh-CN" altLang="en-US" sz="2800" dirty="0" smtClean="0">
                <a:latin typeface="+mn-ea"/>
                <a:ea typeface="+mn-ea"/>
              </a:rPr>
              <a:t>篮球</a:t>
            </a:r>
            <a:endParaRPr lang="zh-TW" altLang="en-US" sz="2800" dirty="0" smtClean="0">
              <a:latin typeface="+mn-ea"/>
              <a:ea typeface="+mn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349362" y="4869160"/>
            <a:ext cx="2376264" cy="523220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zh-CN" altLang="en-US" sz="2800" dirty="0" smtClean="0">
                <a:latin typeface="+mn-ea"/>
                <a:ea typeface="+mn-ea"/>
              </a:rPr>
              <a:t>乒乓球</a:t>
            </a:r>
            <a:endParaRPr lang="zh-TW" altLang="en-US" sz="2800" dirty="0" smtClean="0">
              <a:latin typeface="+mn-ea"/>
              <a:ea typeface="+mn-ea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153223" y="4878778"/>
            <a:ext cx="2376264" cy="523220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zh-CN" altLang="en-US" sz="2800" dirty="0" smtClean="0">
                <a:latin typeface="+mn-ea"/>
                <a:ea typeface="+mn-ea"/>
              </a:rPr>
              <a:t>台球</a:t>
            </a:r>
            <a:endParaRPr lang="en-US" altLang="zh-CN" sz="2800" dirty="0" smtClean="0">
              <a:latin typeface="+mn-ea"/>
              <a:ea typeface="+mn-ea"/>
            </a:endParaRPr>
          </a:p>
        </p:txBody>
      </p:sp>
      <p:cxnSp>
        <p:nvCxnSpPr>
          <p:cNvPr id="3" name="直線接點 2"/>
          <p:cNvCxnSpPr/>
          <p:nvPr/>
        </p:nvCxnSpPr>
        <p:spPr>
          <a:xfrm>
            <a:off x="505292" y="4816388"/>
            <a:ext cx="0" cy="64800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3160358" y="4797152"/>
            <a:ext cx="0" cy="64800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5868144" y="4816388"/>
            <a:ext cx="0" cy="64800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8698250" y="4797152"/>
            <a:ext cx="0" cy="64800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68000" y="1052736"/>
            <a:ext cx="283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趣味教育训练</a:t>
            </a:r>
            <a:endParaRPr lang="en-US" altLang="zh-CN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300674"/>
            <a:ext cx="3168000" cy="889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976000" y="1300674"/>
            <a:ext cx="3168000" cy="889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3" descr="100_009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941" y="1650097"/>
            <a:ext cx="38163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IMG_24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1758">
            <a:off x="4939491" y="3775321"/>
            <a:ext cx="3605161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9562">
            <a:off x="552835" y="3756328"/>
            <a:ext cx="3685161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18500" y="1052736"/>
            <a:ext cx="2497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员工活动</a:t>
            </a:r>
            <a:endParaRPr lang="en-US" altLang="zh-CN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300674"/>
            <a:ext cx="3352800" cy="889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791200" y="1300674"/>
            <a:ext cx="3352800" cy="889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圖片 3" descr="中秋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" y="2136775"/>
            <a:ext cx="419227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4" descr="尾牙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410" y="3972560"/>
            <a:ext cx="29273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5" descr="尾牙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509" y="1933977"/>
            <a:ext cx="2927256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矩形 7"/>
          <p:cNvSpPr/>
          <p:nvPr>
            <p:custDataLst>
              <p:tags r:id="rId1"/>
            </p:custDataLst>
          </p:nvPr>
        </p:nvSpPr>
        <p:spPr>
          <a:xfrm>
            <a:off x="2987824" y="1767543"/>
            <a:ext cx="2882423" cy="273910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PA_文本框 13"/>
          <p:cNvSpPr txBox="1"/>
          <p:nvPr>
            <p:custDataLst>
              <p:tags r:id="rId2"/>
            </p:custDataLst>
          </p:nvPr>
        </p:nvSpPr>
        <p:spPr>
          <a:xfrm>
            <a:off x="3419872" y="3101103"/>
            <a:ext cx="2048327" cy="119199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加入</a:t>
            </a:r>
            <a:endParaRPr lang="zh-CN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PA_文本框 15"/>
          <p:cNvSpPr txBox="1"/>
          <p:nvPr>
            <p:custDataLst>
              <p:tags r:id="rId3"/>
            </p:custDataLst>
          </p:nvPr>
        </p:nvSpPr>
        <p:spPr>
          <a:xfrm>
            <a:off x="3419872" y="1938836"/>
            <a:ext cx="2051765" cy="133882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欢迎</a:t>
            </a:r>
            <a:endParaRPr lang="zh-CN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PA_矩形 14"/>
          <p:cNvSpPr/>
          <p:nvPr>
            <p:custDataLst>
              <p:tags r:id="rId4"/>
            </p:custDataLst>
          </p:nvPr>
        </p:nvSpPr>
        <p:spPr>
          <a:xfrm>
            <a:off x="3071475" y="3049389"/>
            <a:ext cx="2715119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Welcome to join ACES</a:t>
            </a:r>
            <a:endParaRPr lang="zh-CN" alt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88312" y="4978796"/>
            <a:ext cx="7128792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风里雨里，我們在宏致等你！</a:t>
            </a:r>
            <a:endParaRPr lang="zh-TW" altLang="en-US" sz="2800" dirty="0" smtClean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49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21"/>
          <p:cNvSpPr/>
          <p:nvPr>
            <p:custDataLst>
              <p:tags r:id="rId1"/>
            </p:custDataLst>
          </p:nvPr>
        </p:nvSpPr>
        <p:spPr>
          <a:xfrm>
            <a:off x="2755107" y="2653605"/>
            <a:ext cx="3675460" cy="1351359"/>
          </a:xfrm>
          <a:custGeom>
            <a:avLst/>
            <a:gdLst>
              <a:gd name="connsiteX0" fmla="*/ 1112071 w 4901184"/>
              <a:gd name="connsiteY0" fmla="*/ 0 h 1801368"/>
              <a:gd name="connsiteX1" fmla="*/ 4901184 w 4901184"/>
              <a:gd name="connsiteY1" fmla="*/ 0 h 1801368"/>
              <a:gd name="connsiteX2" fmla="*/ 4901184 w 4901184"/>
              <a:gd name="connsiteY2" fmla="*/ 1008251 h 1801368"/>
              <a:gd name="connsiteX3" fmla="*/ 3799357 w 4901184"/>
              <a:gd name="connsiteY3" fmla="*/ 1801368 h 1801368"/>
              <a:gd name="connsiteX4" fmla="*/ 0 w 4901184"/>
              <a:gd name="connsiteY4" fmla="*/ 1801368 h 1801368"/>
              <a:gd name="connsiteX5" fmla="*/ 0 w 4901184"/>
              <a:gd name="connsiteY5" fmla="*/ 800490 h 180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1184" h="1801368">
                <a:moveTo>
                  <a:pt x="1112071" y="0"/>
                </a:moveTo>
                <a:lnTo>
                  <a:pt x="4901184" y="0"/>
                </a:lnTo>
                <a:lnTo>
                  <a:pt x="4901184" y="1008251"/>
                </a:lnTo>
                <a:lnTo>
                  <a:pt x="3799357" y="1801368"/>
                </a:lnTo>
                <a:lnTo>
                  <a:pt x="0" y="1801368"/>
                </a:lnTo>
                <a:lnTo>
                  <a:pt x="0" y="80049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>
              <a:solidFill>
                <a:prstClr val="white"/>
              </a:solidFill>
            </a:endParaRPr>
          </a:p>
        </p:txBody>
      </p:sp>
      <p:cxnSp>
        <p:nvCxnSpPr>
          <p:cNvPr id="6" name="直接连接符 22"/>
          <p:cNvCxnSpPr/>
          <p:nvPr>
            <p:custDataLst>
              <p:tags r:id="rId2"/>
            </p:custDataLst>
          </p:nvPr>
        </p:nvCxnSpPr>
        <p:spPr>
          <a:xfrm flipH="1">
            <a:off x="2377679" y="2379761"/>
            <a:ext cx="1577578" cy="11382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23"/>
          <p:cNvCxnSpPr/>
          <p:nvPr>
            <p:custDataLst>
              <p:tags r:id="rId3"/>
            </p:custDataLst>
          </p:nvPr>
        </p:nvCxnSpPr>
        <p:spPr>
          <a:xfrm flipH="1">
            <a:off x="5195887" y="3154858"/>
            <a:ext cx="1577579" cy="11382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5"/>
          <p:cNvCxnSpPr/>
          <p:nvPr/>
        </p:nvCxnSpPr>
        <p:spPr>
          <a:xfrm>
            <a:off x="3609975" y="2754407"/>
            <a:ext cx="13696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14"/>
          <p:cNvCxnSpPr/>
          <p:nvPr/>
        </p:nvCxnSpPr>
        <p:spPr>
          <a:xfrm>
            <a:off x="2850579" y="3877069"/>
            <a:ext cx="270368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25"/>
          <p:cNvCxnSpPr/>
          <p:nvPr/>
        </p:nvCxnSpPr>
        <p:spPr>
          <a:xfrm>
            <a:off x="6331967" y="2801644"/>
            <a:ext cx="0" cy="6018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28"/>
          <p:cNvCxnSpPr/>
          <p:nvPr/>
        </p:nvCxnSpPr>
        <p:spPr>
          <a:xfrm>
            <a:off x="2850579" y="3276704"/>
            <a:ext cx="0" cy="6018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31"/>
          <p:cNvSpPr txBox="1"/>
          <p:nvPr/>
        </p:nvSpPr>
        <p:spPr>
          <a:xfrm>
            <a:off x="3599854" y="3054128"/>
            <a:ext cx="1944293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关于我们</a:t>
            </a:r>
            <a:endParaRPr lang="zh-CN" altLang="en-US" sz="2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3" name="图片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4979654" y="2370235"/>
            <a:ext cx="1352313" cy="4869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文本框 3"/>
          <p:cNvSpPr txBox="1"/>
          <p:nvPr/>
        </p:nvSpPr>
        <p:spPr>
          <a:xfrm>
            <a:off x="3636050" y="1052736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集团版图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2" name="矩形 381"/>
          <p:cNvSpPr/>
          <p:nvPr/>
        </p:nvSpPr>
        <p:spPr>
          <a:xfrm>
            <a:off x="0" y="1300674"/>
            <a:ext cx="3352800" cy="889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3" name="矩形 382"/>
          <p:cNvSpPr/>
          <p:nvPr/>
        </p:nvSpPr>
        <p:spPr>
          <a:xfrm>
            <a:off x="5791200" y="1300674"/>
            <a:ext cx="3352800" cy="889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10" y="1637511"/>
            <a:ext cx="7216080" cy="472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" grpId="0"/>
      <p:bldP spid="382" grpId="0" animBg="1"/>
      <p:bldP spid="3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641230"/>
            <a:ext cx="9144000" cy="43244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>
            <a:off x="303495" y="3457855"/>
            <a:ext cx="8407368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群組 5"/>
          <p:cNvGrpSpPr/>
          <p:nvPr/>
        </p:nvGrpSpPr>
        <p:grpSpPr>
          <a:xfrm>
            <a:off x="781465" y="2766161"/>
            <a:ext cx="1402398" cy="1402398"/>
            <a:chOff x="440900" y="3171718"/>
            <a:chExt cx="1402397" cy="1402397"/>
          </a:xfrm>
        </p:grpSpPr>
        <p:sp>
          <p:nvSpPr>
            <p:cNvPr id="7" name="橢圓 6"/>
            <p:cNvSpPr/>
            <p:nvPr/>
          </p:nvSpPr>
          <p:spPr>
            <a:xfrm>
              <a:off x="440900" y="3171718"/>
              <a:ext cx="1402397" cy="1402397"/>
            </a:xfrm>
            <a:prstGeom prst="ellipse">
              <a:avLst/>
            </a:prstGeom>
            <a:gradFill flip="none" rotWithShape="1">
              <a:gsLst>
                <a:gs pos="0">
                  <a:srgbClr val="5195D3"/>
                </a:gs>
                <a:gs pos="100000">
                  <a:srgbClr val="28659C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657030" y="3719028"/>
              <a:ext cx="9701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t"/>
              <a:r>
                <a:rPr lang="en-US" altLang="zh-TW" sz="1400" b="1" dirty="0" smtClean="0">
                  <a:solidFill>
                    <a:schemeClr val="bg1"/>
                  </a:solidFill>
                </a:rPr>
                <a:t>1997</a:t>
              </a:r>
              <a:r>
                <a:rPr lang="en-US" altLang="zh-TW" sz="1400" dirty="0" smtClean="0">
                  <a:solidFill>
                    <a:schemeClr val="bg1"/>
                  </a:solidFill>
                </a:rPr>
                <a:t>-</a:t>
              </a:r>
              <a:r>
                <a:rPr lang="en-US" altLang="zh-TW" sz="1400" b="1" dirty="0" smtClean="0">
                  <a:solidFill>
                    <a:schemeClr val="bg1"/>
                  </a:solidFill>
                </a:rPr>
                <a:t>2003</a:t>
              </a:r>
              <a:endParaRPr lang="zh-TW" altLang="zh-TW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1262881" y="1959097"/>
            <a:ext cx="247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>
                <a:solidFill>
                  <a:srgbClr val="192C4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1997 </a:t>
            </a:r>
            <a:r>
              <a:rPr lang="zh-TW" altLang="en-US" sz="1200" b="1" dirty="0" smtClean="0">
                <a:solidFill>
                  <a:srgbClr val="192C4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成立</a:t>
            </a:r>
            <a:endParaRPr lang="en-US" altLang="zh-TW" sz="1200" b="1" dirty="0" smtClean="0">
              <a:solidFill>
                <a:srgbClr val="192C4F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TW" sz="1200" b="1" dirty="0" smtClean="0">
                <a:solidFill>
                  <a:srgbClr val="192C4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2001 </a:t>
            </a:r>
            <a:r>
              <a:rPr lang="zh-TW" altLang="en-US" sz="1200" b="1" dirty="0" smtClean="0">
                <a:solidFill>
                  <a:srgbClr val="192C4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设立东莞厂</a:t>
            </a:r>
            <a:endParaRPr lang="en-US" altLang="zh-TW" sz="1200" b="1" dirty="0" smtClean="0">
              <a:solidFill>
                <a:srgbClr val="192C4F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TW" sz="1200" b="1" dirty="0" smtClean="0">
                <a:solidFill>
                  <a:srgbClr val="192C4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2003 </a:t>
            </a:r>
            <a:r>
              <a:rPr lang="zh-TW" altLang="en-US" sz="1200" b="1" dirty="0" smtClean="0">
                <a:solidFill>
                  <a:srgbClr val="192C4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成立昆山长江厂</a:t>
            </a:r>
            <a:endParaRPr lang="en-US" altLang="zh-TW" sz="1200" b="1" dirty="0" smtClean="0">
              <a:solidFill>
                <a:srgbClr val="192C4F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586419" y="4335061"/>
            <a:ext cx="2698629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>
                <a:solidFill>
                  <a:srgbClr val="192C4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2015 </a:t>
            </a:r>
            <a:r>
              <a:rPr lang="zh-TW" altLang="en-US" sz="1200" b="1" dirty="0" smtClean="0">
                <a:solidFill>
                  <a:srgbClr val="192C4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并购</a:t>
            </a:r>
            <a:r>
              <a:rPr lang="en-US" altLang="zh-TW" sz="1200" b="1" dirty="0" smtClean="0">
                <a:solidFill>
                  <a:srgbClr val="192C4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MEC (</a:t>
            </a:r>
            <a:r>
              <a:rPr lang="zh-TW" altLang="en-US" sz="1200" b="1" dirty="0" smtClean="0">
                <a:solidFill>
                  <a:srgbClr val="192C4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线材</a:t>
            </a:r>
            <a:r>
              <a:rPr lang="en-US" altLang="zh-TW" sz="1200" b="1" dirty="0" smtClean="0">
                <a:solidFill>
                  <a:srgbClr val="192C4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)</a:t>
            </a:r>
            <a:endParaRPr lang="en-US" altLang="zh-TW" sz="1200" b="1" dirty="0">
              <a:solidFill>
                <a:srgbClr val="192C4F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TW" sz="1200" b="1" dirty="0" smtClean="0">
                <a:solidFill>
                  <a:srgbClr val="192C4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2016 </a:t>
            </a:r>
            <a:r>
              <a:rPr lang="zh-TW" altLang="en-US" sz="1200" b="1" dirty="0" smtClean="0">
                <a:solidFill>
                  <a:srgbClr val="192C4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出资南通大地</a:t>
            </a:r>
            <a:r>
              <a:rPr lang="en-US" altLang="zh-TW" sz="1200" b="1" dirty="0" smtClean="0">
                <a:solidFill>
                  <a:srgbClr val="192C4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1200" b="1" dirty="0" smtClean="0">
                <a:solidFill>
                  <a:srgbClr val="192C4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车用线束</a:t>
            </a:r>
            <a:r>
              <a:rPr lang="en-US" altLang="zh-TW" sz="1200" b="1" dirty="0" smtClean="0">
                <a:solidFill>
                  <a:srgbClr val="192C4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)</a:t>
            </a:r>
            <a:endParaRPr lang="en-US" altLang="zh-TW" sz="1200" b="1" dirty="0">
              <a:solidFill>
                <a:srgbClr val="192C4F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TW" sz="1200" b="1" dirty="0" smtClean="0">
                <a:solidFill>
                  <a:srgbClr val="192C4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2016 </a:t>
            </a:r>
            <a:r>
              <a:rPr lang="zh-TW" altLang="en-US" sz="1200" b="1" dirty="0" smtClean="0">
                <a:solidFill>
                  <a:srgbClr val="192C4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与昆山市政签订</a:t>
            </a:r>
            <a:r>
              <a:rPr lang="en-US" altLang="zh-TW" sz="1200" b="1" dirty="0" smtClean="0">
                <a:solidFill>
                  <a:srgbClr val="192C4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MOU</a:t>
            </a:r>
            <a:endParaRPr lang="en-US" altLang="zh-TW" sz="1200" b="1" dirty="0">
              <a:solidFill>
                <a:srgbClr val="192C4F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TW" sz="1200" b="1" dirty="0" smtClean="0">
                <a:solidFill>
                  <a:srgbClr val="192C4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2017 </a:t>
            </a:r>
            <a:r>
              <a:rPr lang="zh-TW" altLang="en-US" sz="1200" b="1" dirty="0" smtClean="0">
                <a:solidFill>
                  <a:srgbClr val="192C4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并购</a:t>
            </a:r>
            <a:r>
              <a:rPr lang="en-US" altLang="zh-TW" sz="1200" b="1" dirty="0" smtClean="0">
                <a:solidFill>
                  <a:srgbClr val="192C4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CPC</a:t>
            </a:r>
            <a:endParaRPr lang="en-US" altLang="zh-TW" sz="1200" b="1" dirty="0" smtClean="0">
              <a:solidFill>
                <a:srgbClr val="192C4F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TW" sz="1200" b="1" dirty="0" smtClean="0">
                <a:solidFill>
                  <a:srgbClr val="192C4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2018 </a:t>
            </a:r>
            <a:r>
              <a:rPr lang="zh-TW" altLang="en-US" sz="1200" b="1" dirty="0" smtClean="0">
                <a:solidFill>
                  <a:srgbClr val="192C4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销货营收</a:t>
            </a:r>
            <a:r>
              <a:rPr lang="en-US" altLang="zh-TW" sz="1200" b="1" dirty="0" smtClean="0">
                <a:solidFill>
                  <a:srgbClr val="192C4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USD250M</a:t>
            </a:r>
            <a:endParaRPr lang="zh-TW" altLang="en-US" sz="1200" b="1" dirty="0">
              <a:solidFill>
                <a:srgbClr val="192C4F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2554597" y="2766161"/>
            <a:ext cx="1402398" cy="1402398"/>
            <a:chOff x="2282074" y="3019318"/>
            <a:chExt cx="1402397" cy="1402397"/>
          </a:xfrm>
        </p:grpSpPr>
        <p:sp>
          <p:nvSpPr>
            <p:cNvPr id="12" name="橢圓 11"/>
            <p:cNvSpPr/>
            <p:nvPr/>
          </p:nvSpPr>
          <p:spPr>
            <a:xfrm>
              <a:off x="2282074" y="3019318"/>
              <a:ext cx="1402397" cy="1402397"/>
            </a:xfrm>
            <a:prstGeom prst="ellipse">
              <a:avLst/>
            </a:prstGeom>
            <a:gradFill flip="none" rotWithShape="1">
              <a:gsLst>
                <a:gs pos="0">
                  <a:srgbClr val="3584CB"/>
                </a:gs>
                <a:gs pos="100000">
                  <a:srgbClr val="245A8C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498205" y="3566628"/>
              <a:ext cx="9701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t"/>
              <a:r>
                <a:rPr lang="en-US" altLang="zh-TW" sz="1400" b="1" dirty="0" smtClean="0">
                  <a:solidFill>
                    <a:schemeClr val="bg1"/>
                  </a:solidFill>
                </a:rPr>
                <a:t>2006</a:t>
              </a:r>
              <a:r>
                <a:rPr lang="en-US" altLang="zh-TW" sz="1400" dirty="0" smtClean="0">
                  <a:solidFill>
                    <a:schemeClr val="bg1"/>
                  </a:solidFill>
                </a:rPr>
                <a:t>-</a:t>
              </a:r>
              <a:r>
                <a:rPr lang="en-US" altLang="zh-TW" sz="1400" b="1" dirty="0" smtClean="0">
                  <a:solidFill>
                    <a:schemeClr val="bg1"/>
                  </a:solidFill>
                </a:rPr>
                <a:t>2009</a:t>
              </a:r>
              <a:endParaRPr lang="zh-TW" altLang="zh-TW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4396611" y="2766161"/>
            <a:ext cx="1402398" cy="1402398"/>
            <a:chOff x="2282074" y="3019318"/>
            <a:chExt cx="1402397" cy="1402397"/>
          </a:xfrm>
        </p:grpSpPr>
        <p:sp>
          <p:nvSpPr>
            <p:cNvPr id="15" name="橢圓 14"/>
            <p:cNvSpPr/>
            <p:nvPr/>
          </p:nvSpPr>
          <p:spPr>
            <a:xfrm>
              <a:off x="2282074" y="3019318"/>
              <a:ext cx="1402397" cy="140239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2498205" y="3566628"/>
              <a:ext cx="9701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t"/>
              <a:r>
                <a:rPr lang="en-US" altLang="zh-TW" sz="1400" b="1" dirty="0" smtClean="0">
                  <a:solidFill>
                    <a:schemeClr val="bg1"/>
                  </a:solidFill>
                </a:rPr>
                <a:t>2011</a:t>
              </a:r>
              <a:r>
                <a:rPr lang="en-US" altLang="zh-TW" sz="1400" dirty="0" smtClean="0">
                  <a:solidFill>
                    <a:schemeClr val="bg1"/>
                  </a:solidFill>
                </a:rPr>
                <a:t>-</a:t>
              </a:r>
              <a:r>
                <a:rPr lang="en-US" altLang="zh-TW" sz="1400" b="1" dirty="0" smtClean="0">
                  <a:solidFill>
                    <a:schemeClr val="bg1"/>
                  </a:solidFill>
                </a:rPr>
                <a:t>2013</a:t>
              </a:r>
              <a:endParaRPr lang="zh-TW" altLang="zh-TW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6223954" y="2766161"/>
            <a:ext cx="1402398" cy="1402398"/>
            <a:chOff x="2282074" y="3019318"/>
            <a:chExt cx="1402397" cy="1402397"/>
          </a:xfrm>
        </p:grpSpPr>
        <p:sp>
          <p:nvSpPr>
            <p:cNvPr id="18" name="橢圓 17"/>
            <p:cNvSpPr/>
            <p:nvPr/>
          </p:nvSpPr>
          <p:spPr>
            <a:xfrm>
              <a:off x="2282074" y="3019318"/>
              <a:ext cx="1402397" cy="1402397"/>
            </a:xfrm>
            <a:prstGeom prst="ellipse">
              <a:avLst/>
            </a:prstGeom>
            <a:gradFill flip="none" rotWithShape="1">
              <a:gsLst>
                <a:gs pos="0">
                  <a:srgbClr val="2B6EAB"/>
                </a:gs>
                <a:gs pos="100000">
                  <a:srgbClr val="183D5E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2498204" y="3566628"/>
              <a:ext cx="9701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t"/>
              <a:r>
                <a:rPr lang="en-US" altLang="zh-TW" sz="1400" b="1" dirty="0" smtClean="0">
                  <a:solidFill>
                    <a:schemeClr val="bg1"/>
                  </a:solidFill>
                </a:rPr>
                <a:t>2015</a:t>
              </a:r>
              <a:r>
                <a:rPr lang="en-US" altLang="zh-TW" sz="1400" dirty="0" smtClean="0">
                  <a:solidFill>
                    <a:schemeClr val="bg1"/>
                  </a:solidFill>
                </a:rPr>
                <a:t>-</a:t>
              </a:r>
              <a:r>
                <a:rPr lang="en-US" altLang="zh-TW" sz="1400" b="1" dirty="0" smtClean="0">
                  <a:solidFill>
                    <a:schemeClr val="bg1"/>
                  </a:solidFill>
                </a:rPr>
                <a:t>2018</a:t>
              </a:r>
              <a:endParaRPr lang="zh-TW" altLang="zh-TW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文字方塊 19"/>
          <p:cNvSpPr txBox="1"/>
          <p:nvPr/>
        </p:nvSpPr>
        <p:spPr>
          <a:xfrm>
            <a:off x="4863996" y="1914354"/>
            <a:ext cx="19736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1" dirty="0" smtClean="0">
                <a:solidFill>
                  <a:srgbClr val="192C4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2011 </a:t>
            </a:r>
            <a:r>
              <a:rPr lang="zh-TW" altLang="en-US" sz="1200" b="1" dirty="0" smtClean="0">
                <a:solidFill>
                  <a:srgbClr val="192C4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精工中心落成</a:t>
            </a:r>
            <a:endParaRPr lang="en-US" altLang="zh-TW" sz="1200" b="1" dirty="0" smtClean="0">
              <a:solidFill>
                <a:srgbClr val="192C4F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TW" sz="1200" b="1" dirty="0" smtClean="0">
                <a:solidFill>
                  <a:srgbClr val="192C4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2012 </a:t>
            </a:r>
            <a:r>
              <a:rPr lang="zh-TW" altLang="en-US" sz="1200" b="1" dirty="0" smtClean="0">
                <a:solidFill>
                  <a:srgbClr val="192C4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成立日本宏致</a:t>
            </a:r>
            <a:endParaRPr lang="en-US" altLang="zh-TW" sz="1200" b="1" dirty="0" smtClean="0">
              <a:solidFill>
                <a:srgbClr val="192C4F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TW" sz="1200" b="1" dirty="0" smtClean="0">
                <a:solidFill>
                  <a:srgbClr val="192C4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2013</a:t>
            </a:r>
            <a:r>
              <a:rPr lang="zh-TW" altLang="en-US" sz="1200" b="1" dirty="0" smtClean="0">
                <a:solidFill>
                  <a:srgbClr val="192C4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创建加利斯金属工艺</a:t>
            </a:r>
            <a:endParaRPr lang="zh-TW" altLang="en-US" sz="1200" b="1" dirty="0" smtClean="0">
              <a:solidFill>
                <a:srgbClr val="192C4F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endParaRPr lang="zh-TW" altLang="en-US" sz="1200" b="1" dirty="0">
              <a:solidFill>
                <a:srgbClr val="192C4F"/>
              </a:solidFill>
              <a:effectLst/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2987286" y="4335061"/>
            <a:ext cx="3017173" cy="844530"/>
            <a:chOff x="2455653" y="2213420"/>
            <a:chExt cx="2487580" cy="764940"/>
          </a:xfrm>
        </p:grpSpPr>
        <p:sp>
          <p:nvSpPr>
            <p:cNvPr id="22" name="文字方塊 21"/>
            <p:cNvSpPr txBox="1"/>
            <p:nvPr/>
          </p:nvSpPr>
          <p:spPr>
            <a:xfrm>
              <a:off x="2455653" y="2213420"/>
              <a:ext cx="2487580" cy="585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b="1" dirty="0" smtClean="0">
                  <a:solidFill>
                    <a:srgbClr val="192C4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2008 </a:t>
              </a:r>
              <a:r>
                <a:rPr lang="zh-TW" altLang="en-US" sz="1200" b="1" dirty="0" smtClean="0">
                  <a:solidFill>
                    <a:srgbClr val="192C4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昆山青阳厂正式营运</a:t>
              </a:r>
              <a:endParaRPr lang="en-US" altLang="zh-TW" sz="1200" b="1" dirty="0" smtClean="0">
                <a:solidFill>
                  <a:srgbClr val="192C4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  <a:p>
              <a:r>
                <a:rPr lang="en-US" altLang="zh-TW" sz="1200" b="1" dirty="0" smtClean="0">
                  <a:solidFill>
                    <a:srgbClr val="192C4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2009 </a:t>
              </a:r>
              <a:r>
                <a:rPr lang="zh-TW" altLang="en-US" sz="1200" b="1" dirty="0" smtClean="0">
                  <a:solidFill>
                    <a:srgbClr val="192C4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获选亚洲富比士中小企业</a:t>
              </a:r>
              <a:r>
                <a:rPr lang="en-US" altLang="zh-TW" sz="1200" b="1" dirty="0" smtClean="0">
                  <a:solidFill>
                    <a:srgbClr val="192C4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200</a:t>
              </a:r>
              <a:r>
                <a:rPr lang="zh-TW" altLang="en-US" sz="1200" b="1" dirty="0" smtClean="0">
                  <a:solidFill>
                    <a:srgbClr val="192C4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大企业</a:t>
              </a:r>
              <a:endParaRPr lang="en-US" altLang="zh-TW" sz="1200" b="1" dirty="0" smtClean="0">
                <a:solidFill>
                  <a:srgbClr val="192C4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  <a:p>
              <a:endParaRPr lang="en-US" altLang="zh-TW" sz="1200" b="1" dirty="0" smtClean="0">
                <a:solidFill>
                  <a:srgbClr val="192C4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23" name="Text Box 80"/>
            <p:cNvSpPr txBox="1">
              <a:spLocks noChangeArrowheads="1"/>
            </p:cNvSpPr>
            <p:nvPr/>
          </p:nvSpPr>
          <p:spPr bwMode="auto">
            <a:xfrm>
              <a:off x="2828435" y="2673392"/>
              <a:ext cx="1509878" cy="2508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DFKai-SB" panose="03000509000000000000" pitchFamily="65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DFKai-SB" panose="03000509000000000000" pitchFamily="65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DFKai-SB" panose="03000509000000000000" pitchFamily="65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DFKai-SB" panose="03000509000000000000" pitchFamily="65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DFKai-SB" panose="03000509000000000000" pitchFamily="65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DFKai-SB" panose="03000509000000000000" pitchFamily="65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DFKai-SB" panose="03000509000000000000" pitchFamily="65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DFKai-SB" panose="03000509000000000000" pitchFamily="65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DFKai-SB" panose="03000509000000000000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200" b="1" dirty="0" smtClean="0">
                  <a:solidFill>
                    <a:srgbClr val="192C4F"/>
                  </a:solidFill>
                  <a:effectLst/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2009/03 IPO</a:t>
              </a:r>
              <a:endParaRPr lang="en-US" altLang="zh-TW" sz="1200" b="1" dirty="0">
                <a:solidFill>
                  <a:srgbClr val="192C4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519871" y="2626094"/>
              <a:ext cx="352852" cy="352266"/>
            </a:xfrm>
            <a:prstGeom prst="rect">
              <a:avLst/>
            </a:prstGeom>
          </p:spPr>
        </p:pic>
      </p:grpSp>
      <p:cxnSp>
        <p:nvCxnSpPr>
          <p:cNvPr id="25" name="肘形接點 24"/>
          <p:cNvCxnSpPr>
            <a:endCxn id="9" idx="1"/>
          </p:cNvCxnSpPr>
          <p:nvPr/>
        </p:nvCxnSpPr>
        <p:spPr>
          <a:xfrm rot="5400000" flipH="1" flipV="1">
            <a:off x="932586" y="2415069"/>
            <a:ext cx="463100" cy="19748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肘形接點 25"/>
          <p:cNvCxnSpPr/>
          <p:nvPr/>
        </p:nvCxnSpPr>
        <p:spPr>
          <a:xfrm rot="5400000" flipH="1" flipV="1">
            <a:off x="4498950" y="2438240"/>
            <a:ext cx="566687" cy="151974"/>
          </a:xfrm>
          <a:prstGeom prst="bentConnector3">
            <a:avLst>
              <a:gd name="adj1" fmla="val 987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肘形接點 26"/>
          <p:cNvCxnSpPr/>
          <p:nvPr/>
        </p:nvCxnSpPr>
        <p:spPr>
          <a:xfrm rot="16200000" flipH="1">
            <a:off x="2627053" y="4433562"/>
            <a:ext cx="625233" cy="95226"/>
          </a:xfrm>
          <a:prstGeom prst="bentConnector3">
            <a:avLst>
              <a:gd name="adj1" fmla="val 9931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肘形接點 27"/>
          <p:cNvCxnSpPr/>
          <p:nvPr/>
        </p:nvCxnSpPr>
        <p:spPr>
          <a:xfrm rot="16200000" flipH="1">
            <a:off x="6276528" y="4449811"/>
            <a:ext cx="625233" cy="95226"/>
          </a:xfrm>
          <a:prstGeom prst="bentConnector3">
            <a:avLst>
              <a:gd name="adj1" fmla="val 9931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更新版效果圖07-6-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" y="951761"/>
            <a:ext cx="9143970" cy="341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H_SubTitle_1"/>
          <p:cNvSpPr/>
          <p:nvPr>
            <p:custDataLst>
              <p:tags r:id="rId2"/>
            </p:custDataLst>
          </p:nvPr>
        </p:nvSpPr>
        <p:spPr>
          <a:xfrm>
            <a:off x="30" y="3602813"/>
            <a:ext cx="5364058" cy="761135"/>
          </a:xfrm>
          <a:prstGeom prst="rect">
            <a:avLst/>
          </a:prstGeom>
          <a:solidFill>
            <a:schemeClr val="tx1">
              <a:lumMod val="50000"/>
              <a:lumOff val="5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anchor="ctr"/>
          <a:lstStyle/>
          <a:p>
            <a:pPr>
              <a:defRPr/>
            </a:pPr>
            <a:r>
              <a:rPr lang="zh-CN" altLang="en-US" sz="36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 </a:t>
            </a:r>
            <a:r>
              <a:rPr lang="en-US" altLang="zh-CN" sz="2000" dirty="0" smtClean="0">
                <a:solidFill>
                  <a:schemeClr val="bg1">
                    <a:lumMod val="75000"/>
                  </a:schemeClr>
                </a:solidFill>
              </a:rPr>
              <a:t>Company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zh-CN" altLang="en-US" sz="36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40688" y="4365104"/>
            <a:ext cx="8712968" cy="2003625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 anchor="ctr" anchorCtr="0">
            <a:spAutoFit/>
          </a:bodyPr>
          <a:lstStyle/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昆山宏致电子有限公司于</a:t>
            </a: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2007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年成立青阳厂，厂区占地面积约：</a:t>
            </a: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40,000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㎡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。公司现有员工约</a:t>
            </a: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1800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人左右。</a:t>
            </a:r>
            <a:endParaRPr lang="zh-TW" altLang="en-US" dirty="0"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zh-CN" altLang="en-US" dirty="0" smtClean="0"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产品</a:t>
            </a:r>
            <a:r>
              <a:rPr lang="en-US" altLang="zh-CN" dirty="0" smtClean="0"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CN" altLang="en-US" dirty="0" smtClean="0"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高阶精密连接器之研发及精密模具之设计与制造；</a:t>
            </a:r>
            <a:endParaRPr lang="en-US" altLang="zh-CN" dirty="0" smtClean="0"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zh-CN" altLang="en-US" dirty="0" smtClean="0"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应用范围</a:t>
            </a:r>
            <a:r>
              <a:rPr lang="en-US" altLang="zh-CN" dirty="0" smtClean="0"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CN" altLang="en-US" dirty="0" smtClean="0"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笔记本电脑、消费性电子、面板、手机、打印机、车用设备及太阳能等领域。</a:t>
            </a:r>
            <a:endParaRPr lang="en-US" altLang="zh-TW" dirty="0"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21"/>
          <p:cNvSpPr/>
          <p:nvPr>
            <p:custDataLst>
              <p:tags r:id="rId1"/>
            </p:custDataLst>
          </p:nvPr>
        </p:nvSpPr>
        <p:spPr>
          <a:xfrm>
            <a:off x="2755107" y="2725613"/>
            <a:ext cx="3675460" cy="1351359"/>
          </a:xfrm>
          <a:custGeom>
            <a:avLst/>
            <a:gdLst>
              <a:gd name="connsiteX0" fmla="*/ 1112071 w 4901184"/>
              <a:gd name="connsiteY0" fmla="*/ 0 h 1801368"/>
              <a:gd name="connsiteX1" fmla="*/ 4901184 w 4901184"/>
              <a:gd name="connsiteY1" fmla="*/ 0 h 1801368"/>
              <a:gd name="connsiteX2" fmla="*/ 4901184 w 4901184"/>
              <a:gd name="connsiteY2" fmla="*/ 1008251 h 1801368"/>
              <a:gd name="connsiteX3" fmla="*/ 3799357 w 4901184"/>
              <a:gd name="connsiteY3" fmla="*/ 1801368 h 1801368"/>
              <a:gd name="connsiteX4" fmla="*/ 0 w 4901184"/>
              <a:gd name="connsiteY4" fmla="*/ 1801368 h 1801368"/>
              <a:gd name="connsiteX5" fmla="*/ 0 w 4901184"/>
              <a:gd name="connsiteY5" fmla="*/ 800490 h 180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1184" h="1801368">
                <a:moveTo>
                  <a:pt x="1112071" y="0"/>
                </a:moveTo>
                <a:lnTo>
                  <a:pt x="4901184" y="0"/>
                </a:lnTo>
                <a:lnTo>
                  <a:pt x="4901184" y="1008251"/>
                </a:lnTo>
                <a:lnTo>
                  <a:pt x="3799357" y="1801368"/>
                </a:lnTo>
                <a:lnTo>
                  <a:pt x="0" y="1801368"/>
                </a:lnTo>
                <a:lnTo>
                  <a:pt x="0" y="80049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>
              <a:solidFill>
                <a:prstClr val="white"/>
              </a:solidFill>
            </a:endParaRPr>
          </a:p>
        </p:txBody>
      </p:sp>
      <p:cxnSp>
        <p:nvCxnSpPr>
          <p:cNvPr id="5" name="直接连接符 22"/>
          <p:cNvCxnSpPr/>
          <p:nvPr>
            <p:custDataLst>
              <p:tags r:id="rId2"/>
            </p:custDataLst>
          </p:nvPr>
        </p:nvCxnSpPr>
        <p:spPr>
          <a:xfrm flipH="1">
            <a:off x="2377679" y="2451769"/>
            <a:ext cx="1577578" cy="11382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23"/>
          <p:cNvCxnSpPr/>
          <p:nvPr>
            <p:custDataLst>
              <p:tags r:id="rId3"/>
            </p:custDataLst>
          </p:nvPr>
        </p:nvCxnSpPr>
        <p:spPr>
          <a:xfrm flipH="1">
            <a:off x="5195887" y="3226866"/>
            <a:ext cx="1577579" cy="11382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5"/>
          <p:cNvCxnSpPr/>
          <p:nvPr/>
        </p:nvCxnSpPr>
        <p:spPr>
          <a:xfrm>
            <a:off x="3609975" y="2826415"/>
            <a:ext cx="13696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14"/>
          <p:cNvCxnSpPr/>
          <p:nvPr/>
        </p:nvCxnSpPr>
        <p:spPr>
          <a:xfrm>
            <a:off x="2850579" y="3949077"/>
            <a:ext cx="270368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25"/>
          <p:cNvCxnSpPr/>
          <p:nvPr/>
        </p:nvCxnSpPr>
        <p:spPr>
          <a:xfrm>
            <a:off x="6331967" y="2873652"/>
            <a:ext cx="0" cy="6018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28"/>
          <p:cNvCxnSpPr/>
          <p:nvPr/>
        </p:nvCxnSpPr>
        <p:spPr>
          <a:xfrm>
            <a:off x="2850579" y="3348712"/>
            <a:ext cx="0" cy="6018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31"/>
          <p:cNvSpPr txBox="1"/>
          <p:nvPr/>
        </p:nvSpPr>
        <p:spPr>
          <a:xfrm>
            <a:off x="3599854" y="3126136"/>
            <a:ext cx="1944293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+mn-ea"/>
                <a:ea typeface="+mn-ea"/>
              </a:rPr>
              <a:t>企业文化</a:t>
            </a:r>
            <a:endParaRPr lang="zh-CN" altLang="en-US" sz="2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12" name="图片 10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4979653" y="2451769"/>
            <a:ext cx="1352313" cy="48696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5"/>
          <p:cNvSpPr txBox="1"/>
          <p:nvPr/>
        </p:nvSpPr>
        <p:spPr>
          <a:xfrm>
            <a:off x="388510" y="4962996"/>
            <a:ext cx="1853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zh-TW" altLang="en-US" sz="16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知识与视野</a:t>
            </a:r>
            <a:endParaRPr lang="en-US" altLang="zh-TW" sz="16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 eaLnBrk="1" hangingPunct="1"/>
            <a:r>
              <a:rPr lang="zh-TW" altLang="en-US" sz="1600" dirty="0" smtClean="0">
                <a:ea typeface="DFKai-SB" panose="03000509000000000000" pitchFamily="65" charset="-120"/>
              </a:rPr>
              <a:t>价值与态度</a:t>
            </a:r>
            <a:endParaRPr lang="en-US" altLang="zh-TW" sz="1600" b="1" dirty="0" smtClean="0"/>
          </a:p>
          <a:p>
            <a:pPr algn="ctr"/>
            <a:r>
              <a:rPr lang="zh-TW" altLang="en-US" sz="1600" dirty="0" smtClean="0">
                <a:latin typeface="Showcard Gothic" panose="04020904020102020604" pitchFamily="82" charset="0"/>
                <a:ea typeface="DFKai-SB" panose="03000509000000000000" pitchFamily="65" charset="-120"/>
              </a:rPr>
              <a:t>承诺与执行力</a:t>
            </a:r>
            <a:endParaRPr lang="en-US" altLang="zh-TW" sz="1600" dirty="0"/>
          </a:p>
        </p:txBody>
      </p:sp>
      <p:sp>
        <p:nvSpPr>
          <p:cNvPr id="5" name="文本框 18"/>
          <p:cNvSpPr txBox="1"/>
          <p:nvPr/>
        </p:nvSpPr>
        <p:spPr>
          <a:xfrm>
            <a:off x="2405550" y="5147662"/>
            <a:ext cx="1806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勤朴务实</a:t>
            </a:r>
            <a:endParaRPr lang="zh-CN" altLang="en-US" sz="16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6" name="文本框 19"/>
          <p:cNvSpPr txBox="1"/>
          <p:nvPr/>
        </p:nvSpPr>
        <p:spPr>
          <a:xfrm>
            <a:off x="4334262" y="5135312"/>
            <a:ext cx="239457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0" lang="zh-TW" altLang="en-US" sz="1400" dirty="0">
                <a:latin typeface="DFKai-SB" panose="03000509000000000000" pitchFamily="65" charset="-120"/>
                <a:ea typeface="DFKai-SB" panose="03000509000000000000" pitchFamily="65" charset="-120"/>
              </a:rPr>
              <a:t>一群有能力的人</a:t>
            </a:r>
            <a:r>
              <a:rPr kumimoji="0" lang="zh-TW" altLang="en-US" sz="1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共同</a:t>
            </a:r>
            <a:r>
              <a:rPr kumimoji="0" lang="zh-CN" altLang="en-US" sz="1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奋斗，</a:t>
            </a:r>
            <a:endParaRPr kumimoji="0" lang="zh-TW" altLang="zh-CN" sz="1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0" lang="zh-TW" altLang="en-US" sz="1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一</a:t>
            </a:r>
            <a:r>
              <a:rPr kumimoji="0" lang="zh-CN" altLang="en-US" sz="1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起来实现</a:t>
            </a:r>
            <a:r>
              <a:rPr kumimoji="0" lang="zh-TW" altLang="en-US" sz="1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理想</a:t>
            </a:r>
            <a:r>
              <a:rPr kumimoji="0" lang="zh-CN" altLang="en-US" sz="14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kumimoji="0" lang="zh-TW" altLang="en-US" sz="1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7" name="图片 5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14508" y="0"/>
            <a:ext cx="9144001" cy="3933056"/>
          </a:xfrm>
          <a:prstGeom prst="rect">
            <a:avLst/>
          </a:prstGeom>
        </p:spPr>
      </p:pic>
      <p:sp>
        <p:nvSpPr>
          <p:cNvPr id="8" name="MH_SubTitle_1"/>
          <p:cNvSpPr/>
          <p:nvPr>
            <p:custDataLst>
              <p:tags r:id="rId2"/>
            </p:custDataLst>
          </p:nvPr>
        </p:nvSpPr>
        <p:spPr>
          <a:xfrm>
            <a:off x="14508" y="3161508"/>
            <a:ext cx="4804229" cy="761135"/>
          </a:xfrm>
          <a:prstGeom prst="rect">
            <a:avLst/>
          </a:prstGeom>
          <a:solidFill>
            <a:schemeClr val="tx2">
              <a:lumMod val="7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anchor="ctr"/>
          <a:lstStyle/>
          <a:p>
            <a:pPr>
              <a:defRPr/>
            </a:pPr>
            <a:r>
              <a:rPr lang="zh-CN" altLang="en-US" sz="36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企业文化 </a:t>
            </a:r>
            <a:r>
              <a:rPr lang="en-US" altLang="zh-CN" sz="2000" dirty="0" smtClean="0">
                <a:solidFill>
                  <a:schemeClr val="bg1">
                    <a:lumMod val="75000"/>
                  </a:schemeClr>
                </a:solidFill>
              </a:rPr>
              <a:t>Company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philosophy</a:t>
            </a:r>
            <a:endParaRPr lang="zh-CN" altLang="en-US" sz="36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346759" y="4228029"/>
            <a:ext cx="1915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01 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公司文化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0" name="文本框 7"/>
          <p:cNvSpPr txBox="1"/>
          <p:nvPr/>
        </p:nvSpPr>
        <p:spPr>
          <a:xfrm>
            <a:off x="2405550" y="4243255"/>
            <a:ext cx="1915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02 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企业精神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1" name="文本框 8"/>
          <p:cNvSpPr txBox="1"/>
          <p:nvPr/>
        </p:nvSpPr>
        <p:spPr>
          <a:xfrm>
            <a:off x="4647863" y="4243255"/>
            <a:ext cx="1741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03 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企业理念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38446" y="4975337"/>
            <a:ext cx="0" cy="71398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307784" y="5002724"/>
            <a:ext cx="0" cy="71398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334262" y="4975337"/>
            <a:ext cx="0" cy="71398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716006" y="4987678"/>
            <a:ext cx="0" cy="71398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8"/>
          <p:cNvSpPr txBox="1"/>
          <p:nvPr/>
        </p:nvSpPr>
        <p:spPr>
          <a:xfrm>
            <a:off x="6832875" y="4246040"/>
            <a:ext cx="1741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04 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企业愿景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7" name="文本框 15"/>
          <p:cNvSpPr txBox="1"/>
          <p:nvPr/>
        </p:nvSpPr>
        <p:spPr>
          <a:xfrm>
            <a:off x="6820349" y="5098105"/>
            <a:ext cx="185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zh-CN" altLang="en-US" sz="1600" dirty="0" smtClean="0">
                <a:latin typeface="+mn-ea"/>
                <a:ea typeface="+mn-ea"/>
              </a:rPr>
              <a:t>成为连接器产业的领导品牌</a:t>
            </a:r>
            <a:endParaRPr lang="en-US" altLang="zh-TW" sz="1600" dirty="0">
              <a:latin typeface="+mn-ea"/>
              <a:ea typeface="+mn-ea"/>
            </a:endParaRPr>
          </a:p>
        </p:txBody>
      </p:sp>
      <p:cxnSp>
        <p:nvCxnSpPr>
          <p:cNvPr id="18" name="直接连接符 11"/>
          <p:cNvCxnSpPr/>
          <p:nvPr/>
        </p:nvCxnSpPr>
        <p:spPr>
          <a:xfrm>
            <a:off x="8752978" y="5002724"/>
            <a:ext cx="0" cy="71398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9" grpId="0"/>
      <p:bldP spid="10" grpId="0"/>
      <p:bldP spid="11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21"/>
          <p:cNvSpPr/>
          <p:nvPr>
            <p:custDataLst>
              <p:tags r:id="rId1"/>
            </p:custDataLst>
          </p:nvPr>
        </p:nvSpPr>
        <p:spPr>
          <a:xfrm>
            <a:off x="2755107" y="2653605"/>
            <a:ext cx="3675460" cy="1351359"/>
          </a:xfrm>
          <a:custGeom>
            <a:avLst/>
            <a:gdLst>
              <a:gd name="connsiteX0" fmla="*/ 1112071 w 4901184"/>
              <a:gd name="connsiteY0" fmla="*/ 0 h 1801368"/>
              <a:gd name="connsiteX1" fmla="*/ 4901184 w 4901184"/>
              <a:gd name="connsiteY1" fmla="*/ 0 h 1801368"/>
              <a:gd name="connsiteX2" fmla="*/ 4901184 w 4901184"/>
              <a:gd name="connsiteY2" fmla="*/ 1008251 h 1801368"/>
              <a:gd name="connsiteX3" fmla="*/ 3799357 w 4901184"/>
              <a:gd name="connsiteY3" fmla="*/ 1801368 h 1801368"/>
              <a:gd name="connsiteX4" fmla="*/ 0 w 4901184"/>
              <a:gd name="connsiteY4" fmla="*/ 1801368 h 1801368"/>
              <a:gd name="connsiteX5" fmla="*/ 0 w 4901184"/>
              <a:gd name="connsiteY5" fmla="*/ 800490 h 180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1184" h="1801368">
                <a:moveTo>
                  <a:pt x="1112071" y="0"/>
                </a:moveTo>
                <a:lnTo>
                  <a:pt x="4901184" y="0"/>
                </a:lnTo>
                <a:lnTo>
                  <a:pt x="4901184" y="1008251"/>
                </a:lnTo>
                <a:lnTo>
                  <a:pt x="3799357" y="1801368"/>
                </a:lnTo>
                <a:lnTo>
                  <a:pt x="0" y="1801368"/>
                </a:lnTo>
                <a:lnTo>
                  <a:pt x="0" y="80049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>
              <a:solidFill>
                <a:prstClr val="white"/>
              </a:solidFill>
            </a:endParaRPr>
          </a:p>
        </p:txBody>
      </p:sp>
      <p:cxnSp>
        <p:nvCxnSpPr>
          <p:cNvPr id="5" name="直接连接符 22"/>
          <p:cNvCxnSpPr/>
          <p:nvPr>
            <p:custDataLst>
              <p:tags r:id="rId2"/>
            </p:custDataLst>
          </p:nvPr>
        </p:nvCxnSpPr>
        <p:spPr>
          <a:xfrm flipH="1">
            <a:off x="2377679" y="2379761"/>
            <a:ext cx="1577578" cy="11382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23"/>
          <p:cNvCxnSpPr/>
          <p:nvPr>
            <p:custDataLst>
              <p:tags r:id="rId3"/>
            </p:custDataLst>
          </p:nvPr>
        </p:nvCxnSpPr>
        <p:spPr>
          <a:xfrm flipH="1">
            <a:off x="5195887" y="3154858"/>
            <a:ext cx="1577579" cy="11382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5"/>
          <p:cNvCxnSpPr/>
          <p:nvPr/>
        </p:nvCxnSpPr>
        <p:spPr>
          <a:xfrm>
            <a:off x="3609975" y="2754407"/>
            <a:ext cx="13696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14"/>
          <p:cNvCxnSpPr/>
          <p:nvPr/>
        </p:nvCxnSpPr>
        <p:spPr>
          <a:xfrm>
            <a:off x="2850579" y="3877069"/>
            <a:ext cx="270368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25"/>
          <p:cNvCxnSpPr/>
          <p:nvPr/>
        </p:nvCxnSpPr>
        <p:spPr>
          <a:xfrm>
            <a:off x="6331967" y="2801644"/>
            <a:ext cx="0" cy="6018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28"/>
          <p:cNvCxnSpPr/>
          <p:nvPr/>
        </p:nvCxnSpPr>
        <p:spPr>
          <a:xfrm>
            <a:off x="2850579" y="3276704"/>
            <a:ext cx="0" cy="6018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31"/>
          <p:cNvSpPr txBox="1"/>
          <p:nvPr/>
        </p:nvSpPr>
        <p:spPr>
          <a:xfrm>
            <a:off x="3466965" y="3022302"/>
            <a:ext cx="2244687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+mn-ea"/>
                <a:ea typeface="+mn-ea"/>
              </a:rPr>
              <a:t>产品及工艺</a:t>
            </a:r>
            <a:endParaRPr lang="zh-CN" altLang="en-US" sz="2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4979654" y="2379761"/>
            <a:ext cx="1352314" cy="53043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tags/tag1.xml><?xml version="1.0" encoding="utf-8"?>
<p:tagLst xmlns:p="http://schemas.openxmlformats.org/presentationml/2006/main">
  <p:tag name="MH" val="20170327125951"/>
  <p:tag name="MH_LIBRARY" val="GRAPHIC"/>
  <p:tag name="MH_ORDER" val="任意多边形 21"/>
</p:tagLst>
</file>

<file path=ppt/tags/tag10.xml><?xml version="1.0" encoding="utf-8"?>
<p:tagLst xmlns:p="http://schemas.openxmlformats.org/presentationml/2006/main">
  <p:tag name="MH" val="20170327125951"/>
  <p:tag name="MH_LIBRARY" val="GRAPHIC"/>
  <p:tag name="MH_ORDER" val="Straight Connector 22"/>
</p:tagLst>
</file>

<file path=ppt/tags/tag11.xml><?xml version="1.0" encoding="utf-8"?>
<p:tagLst xmlns:p="http://schemas.openxmlformats.org/presentationml/2006/main">
  <p:tag name="MH" val="20170327125951"/>
  <p:tag name="MH_LIBRARY" val="GRAPHIC"/>
  <p:tag name="MH_ORDER" val="Straight Connector 23"/>
</p:tagLst>
</file>

<file path=ppt/tags/tag12.xml><?xml version="1.0" encoding="utf-8"?>
<p:tagLst xmlns:p="http://schemas.openxmlformats.org/presentationml/2006/main">
  <p:tag name="MH" val="20170327132119"/>
  <p:tag name="MH_LIBRARY" val="GRAPHIC"/>
  <p:tag name="MH_TYPE" val="SubTitle"/>
  <p:tag name="MH_ORDER" val="1"/>
</p:tagLst>
</file>

<file path=ppt/tags/tag13.xml><?xml version="1.0" encoding="utf-8"?>
<p:tagLst xmlns:p="http://schemas.openxmlformats.org/presentationml/2006/main">
  <p:tag name="MH" val="20170327125951"/>
  <p:tag name="MH_LIBRARY" val="GRAPHIC"/>
  <p:tag name="MH_ORDER" val="任意多边形 21"/>
</p:tagLst>
</file>

<file path=ppt/tags/tag14.xml><?xml version="1.0" encoding="utf-8"?>
<p:tagLst xmlns:p="http://schemas.openxmlformats.org/presentationml/2006/main">
  <p:tag name="MH" val="20170327125951"/>
  <p:tag name="MH_LIBRARY" val="GRAPHIC"/>
  <p:tag name="MH_ORDER" val="Straight Connector 22"/>
</p:tagLst>
</file>

<file path=ppt/tags/tag15.xml><?xml version="1.0" encoding="utf-8"?>
<p:tagLst xmlns:p="http://schemas.openxmlformats.org/presentationml/2006/main">
  <p:tag name="MH" val="20170327125951"/>
  <p:tag name="MH_LIBRARY" val="GRAPHIC"/>
  <p:tag name="MH_ORDER" val="Straight Connector 23"/>
</p:tagLst>
</file>

<file path=ppt/tags/tag16.xml><?xml version="1.0" encoding="utf-8"?>
<p:tagLst xmlns:p="http://schemas.openxmlformats.org/presentationml/2006/main">
  <p:tag name="PA" val="v3.0.1"/>
</p:tagLst>
</file>

<file path=ppt/tags/tag17.xml><?xml version="1.0" encoding="utf-8"?>
<p:tagLst xmlns:p="http://schemas.openxmlformats.org/presentationml/2006/main">
  <p:tag name="PA" val="v3.0.1"/>
</p:tagLst>
</file>

<file path=ppt/tags/tag18.xml><?xml version="1.0" encoding="utf-8"?>
<p:tagLst xmlns:p="http://schemas.openxmlformats.org/presentationml/2006/main">
  <p:tag name="PA" val="v3.0.1"/>
</p:tagLst>
</file>

<file path=ppt/tags/tag19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MH" val="20170327125951"/>
  <p:tag name="MH_LIBRARY" val="GRAPHIC"/>
  <p:tag name="MH_ORDER" val="Straight Connector 22"/>
</p:tagLst>
</file>

<file path=ppt/tags/tag3.xml><?xml version="1.0" encoding="utf-8"?>
<p:tagLst xmlns:p="http://schemas.openxmlformats.org/presentationml/2006/main">
  <p:tag name="MH" val="20170327125951"/>
  <p:tag name="MH_LIBRARY" val="GRAPHIC"/>
  <p:tag name="MH_ORDER" val="Straight Connector 23"/>
</p:tagLst>
</file>

<file path=ppt/tags/tag4.xml><?xml version="1.0" encoding="utf-8"?>
<p:tagLst xmlns:p="http://schemas.openxmlformats.org/presentationml/2006/main">
  <p:tag name="MH" val="20170327132119"/>
  <p:tag name="MH_LIBRARY" val="GRAPHIC"/>
  <p:tag name="MH_TYPE" val="SubTitle"/>
  <p:tag name="MH_ORDER" val="1"/>
</p:tagLst>
</file>

<file path=ppt/tags/tag5.xml><?xml version="1.0" encoding="utf-8"?>
<p:tagLst xmlns:p="http://schemas.openxmlformats.org/presentationml/2006/main">
  <p:tag name="MH" val="20170327125951"/>
  <p:tag name="MH_LIBRARY" val="GRAPHIC"/>
  <p:tag name="MH_ORDER" val="任意多边形 21"/>
</p:tagLst>
</file>

<file path=ppt/tags/tag6.xml><?xml version="1.0" encoding="utf-8"?>
<p:tagLst xmlns:p="http://schemas.openxmlformats.org/presentationml/2006/main">
  <p:tag name="MH" val="20170327125951"/>
  <p:tag name="MH_LIBRARY" val="GRAPHIC"/>
  <p:tag name="MH_ORDER" val="Straight Connector 22"/>
</p:tagLst>
</file>

<file path=ppt/tags/tag7.xml><?xml version="1.0" encoding="utf-8"?>
<p:tagLst xmlns:p="http://schemas.openxmlformats.org/presentationml/2006/main">
  <p:tag name="MH" val="20170327125951"/>
  <p:tag name="MH_LIBRARY" val="GRAPHIC"/>
  <p:tag name="MH_ORDER" val="Straight Connector 23"/>
</p:tagLst>
</file>

<file path=ppt/tags/tag8.xml><?xml version="1.0" encoding="utf-8"?>
<p:tagLst xmlns:p="http://schemas.openxmlformats.org/presentationml/2006/main">
  <p:tag name="MH" val="20170327132119"/>
  <p:tag name="MH_LIBRARY" val="GRAPHIC"/>
  <p:tag name="MH_TYPE" val="SubTitle"/>
  <p:tag name="MH_ORDER" val="1"/>
</p:tagLst>
</file>

<file path=ppt/tags/tag9.xml><?xml version="1.0" encoding="utf-8"?>
<p:tagLst xmlns:p="http://schemas.openxmlformats.org/presentationml/2006/main">
  <p:tag name="MH" val="20170327125951"/>
  <p:tag name="MH_LIBRARY" val="GRAPHIC"/>
  <p:tag name="MH_ORDER" val="任意多边形 21"/>
</p:tagLst>
</file>

<file path=ppt/theme/theme1.xml><?xml version="1.0" encoding="utf-8"?>
<a:theme xmlns:a="http://schemas.openxmlformats.org/drawingml/2006/main" name="簡報底板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CES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FF7C80"/>
        </a:solidFill>
      </a:spPr>
      <a:bodyPr vert="horz" wrap="square" rtlCol="0" anchor="ctr" anchorCtr="0">
        <a:spAutoFit/>
      </a:bodyPr>
      <a:lstStyle>
        <a:defPPr>
          <a:defRPr sz="2800" smtClean="0">
            <a:latin typeface="DFKai-SB" panose="03000509000000000000" pitchFamily="65" charset="-120"/>
            <a:ea typeface="DFKai-SB" panose="03000509000000000000" pitchFamily="65" charset="-120"/>
          </a:defRPr>
        </a:defPPr>
      </a:lstStyle>
    </a:txDef>
  </a:objectDefaults>
  <a:extraClrSchemeLst>
    <a:extraClrScheme>
      <a:clrScheme name="A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簡報底板</Template>
  <TotalTime>0</TotalTime>
  <Words>1016</Words>
  <Application>WPS 演示</Application>
  <PresentationFormat>如螢幕大小 (4:3)</PresentationFormat>
  <Paragraphs>201</Paragraphs>
  <Slides>25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Arial</vt:lpstr>
      <vt:lpstr>宋体</vt:lpstr>
      <vt:lpstr>Wingdings</vt:lpstr>
      <vt:lpstr>PMingLiU</vt:lpstr>
      <vt:lpstr>DFKai-SB</vt:lpstr>
      <vt:lpstr>Microsoft JhengHei</vt:lpstr>
      <vt:lpstr>微软雅黑</vt:lpstr>
      <vt:lpstr>Times New Roman</vt:lpstr>
      <vt:lpstr>Showcard Gothic</vt:lpstr>
      <vt:lpstr>Gabriola</vt:lpstr>
      <vt:lpstr>Arial Unicode MS</vt:lpstr>
      <vt:lpstr>Titillium</vt:lpstr>
      <vt:lpstr>Segoe Print</vt:lpstr>
      <vt:lpstr>Arial Unicode MS</vt:lpstr>
      <vt:lpstr>簡報底板</vt:lpstr>
      <vt:lpstr>招聘简章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k60252</dc:creator>
  <cp:lastModifiedBy>L*L</cp:lastModifiedBy>
  <cp:revision>350</cp:revision>
  <cp:lastPrinted>2017-05-24T03:02:00Z</cp:lastPrinted>
  <dcterms:created xsi:type="dcterms:W3CDTF">2015-07-30T05:04:00Z</dcterms:created>
  <dcterms:modified xsi:type="dcterms:W3CDTF">2021-05-08T08:53:31Z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84DCEDC169DD4D80BF5DFA77C5436497</vt:lpwstr>
  </property>
</Properties>
</file>